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2" r:id="rId3"/>
    <p:sldId id="303" r:id="rId4"/>
    <p:sldId id="305" r:id="rId5"/>
    <p:sldId id="288" r:id="rId6"/>
    <p:sldId id="298" r:id="rId7"/>
    <p:sldId id="282" r:id="rId8"/>
    <p:sldId id="306" r:id="rId9"/>
    <p:sldId id="307" r:id="rId10"/>
    <p:sldId id="289" r:id="rId11"/>
    <p:sldId id="296" r:id="rId12"/>
  </p:sldIdLst>
  <p:sldSz cx="9144000" cy="6858000" type="screen4x3"/>
  <p:notesSz cx="6807200" cy="9906000"/>
  <p:defaultTextStyle>
    <a:defPPr>
      <a:defRPr lang="ko-KR"/>
    </a:defPPr>
    <a:lvl1pPr algn="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99C"/>
    <a:srgbClr val="336699"/>
    <a:srgbClr val="D24600"/>
    <a:srgbClr val="274F77"/>
    <a:srgbClr val="000066"/>
    <a:srgbClr val="869BB4"/>
    <a:srgbClr val="4D4D4D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9" autoAdjust="0"/>
    <p:restoredTop sz="97066" autoAdjust="0"/>
  </p:normalViewPr>
  <p:slideViewPr>
    <p:cSldViewPr>
      <p:cViewPr>
        <p:scale>
          <a:sx n="100" d="100"/>
          <a:sy n="100" d="100"/>
        </p:scale>
        <p:origin x="-53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chart>
    <c:title>
      <c:tx>
        <c:rich>
          <a:bodyPr/>
          <a:lstStyle/>
          <a:p>
            <a:pPr>
              <a:defRPr sz="1100"/>
            </a:pPr>
            <a:r>
              <a:rPr lang="en-US" sz="1100" dirty="0"/>
              <a:t>KTX 1</a:t>
            </a:r>
            <a:r>
              <a:rPr lang="ko-KR" sz="1100" dirty="0"/>
              <a:t>일 이용객수</a:t>
            </a:r>
          </a:p>
        </c:rich>
      </c:tx>
      <c:layout>
        <c:manualLayout>
          <c:xMode val="edge"/>
          <c:yMode val="edge"/>
          <c:x val="0.42869160784953692"/>
          <c:y val="0"/>
        </c:manualLayout>
      </c:layout>
    </c:title>
    <c:plotArea>
      <c:layout>
        <c:manualLayout>
          <c:layoutTarget val="inner"/>
          <c:xMode val="edge"/>
          <c:yMode val="edge"/>
          <c:x val="0.17002331984899291"/>
          <c:y val="0.12522091711787048"/>
          <c:w val="0.82183134335836361"/>
          <c:h val="0.6987718238003749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1일 이용객수</c:v>
                </c:pt>
              </c:strCache>
            </c:strRef>
          </c:tx>
          <c:dPt>
            <c:idx val="0"/>
          </c:dPt>
          <c:dPt>
            <c:idx val="8"/>
            <c:spPr>
              <a:solidFill>
                <a:srgbClr val="336699"/>
              </a:solidFill>
              <a:ln>
                <a:noFill/>
              </a:ln>
            </c:spPr>
          </c:dPt>
          <c:dPt>
            <c:idx val="9"/>
            <c:spPr>
              <a:solidFill>
                <a:srgbClr val="7030A0"/>
              </a:solidFill>
              <a:ln>
                <a:noFill/>
              </a:ln>
            </c:spPr>
          </c:dPt>
          <c:dPt>
            <c:idx val="10"/>
            <c:spPr>
              <a:solidFill>
                <a:srgbClr val="1C999C"/>
              </a:solidFill>
            </c:spPr>
          </c:dPt>
          <c:cat>
            <c:numRef>
              <c:f>Sheet1!$A$2:$A$13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72300</c:v>
                </c:pt>
                <c:pt idx="1">
                  <c:v>88700</c:v>
                </c:pt>
                <c:pt idx="2">
                  <c:v>100000</c:v>
                </c:pt>
                <c:pt idx="3">
                  <c:v>102200</c:v>
                </c:pt>
                <c:pt idx="4">
                  <c:v>104000</c:v>
                </c:pt>
                <c:pt idx="5">
                  <c:v>102500</c:v>
                </c:pt>
                <c:pt idx="6">
                  <c:v>108000</c:v>
                </c:pt>
                <c:pt idx="7">
                  <c:v>137834</c:v>
                </c:pt>
                <c:pt idx="8">
                  <c:v>137991</c:v>
                </c:pt>
                <c:pt idx="9">
                  <c:v>142758</c:v>
                </c:pt>
                <c:pt idx="10">
                  <c:v>155930</c:v>
                </c:pt>
                <c:pt idx="11">
                  <c:v>161698</c:v>
                </c:pt>
              </c:numCache>
            </c:numRef>
          </c:val>
        </c:ser>
        <c:axId val="67680512"/>
        <c:axId val="74056832"/>
      </c:barChart>
      <c:catAx>
        <c:axId val="6768051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ko-KR"/>
          </a:p>
        </c:txPr>
        <c:crossAx val="74056832"/>
        <c:crosses val="autoZero"/>
        <c:auto val="1"/>
        <c:lblAlgn val="ctr"/>
        <c:lblOffset val="100"/>
      </c:catAx>
      <c:valAx>
        <c:axId val="74056832"/>
        <c:scaling>
          <c:orientation val="minMax"/>
        </c:scaling>
        <c:axPos val="l"/>
        <c:majorGridlines/>
        <c:numFmt formatCode="General" sourceLinked="1"/>
        <c:tickLblPos val="nextTo"/>
        <c:crossAx val="67680512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txPr>
    <a:bodyPr/>
    <a:lstStyle/>
    <a:p>
      <a:pPr>
        <a:defRPr sz="800">
          <a:latin typeface="맑은 고딕" pitchFamily="50" charset="-127"/>
          <a:ea typeface="맑은 고딕" pitchFamily="50" charset="-127"/>
        </a:defRPr>
      </a:pPr>
      <a:endParaRPr lang="ko-K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C9D7-B833-4F91-B462-8F0305BEA0B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C53F6-0A82-4B0A-B2DF-9927B381A23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BC59D-DA54-4680-8049-F17B675BA9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2DDDA-D878-416F-89FA-566FCC16479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74AEA-5921-4DA6-A4C8-94F92F92B55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EA2E-52C0-4F18-9A34-ABCC4EBE7A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768C9-C4FC-4487-BD31-36EC4019DA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EC357-1C2E-4063-BDF3-26A3B5F1B4B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1B218-0D7D-496F-BBEB-27E1CA74DE1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F217D-9AB6-40E3-BAA8-19DC8F0B84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542F9-0DDE-452E-85A7-4C3B9025CD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65168-300B-426D-80A0-9A276EA70A6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6F03B-A40D-456A-A33B-716887EEB86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C8002-2054-402D-8137-494CE56E8A6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1F475-6D66-4A21-A1B8-F41BC790A4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865F4-5D1D-49F3-9450-F5E6EAD61F6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B39E0-4A21-4AD8-8F2F-59B746D9B97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8A6B3-EF6A-40F1-8700-2665AC70B8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CEFB2-E766-4718-9188-4CADBC1BA2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ADE8B-D308-4C3B-9957-44017807E3E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B0AFB-6D0E-4BA1-AD0E-03914AD0D76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CEC0A-826F-4AC5-8E1F-97928D7701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89B48FF-7A3E-4A46-A90A-539D3A02A67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BCF8ABF1-CC9F-41D2-9E9B-845A496F166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1" r:id="rId1"/>
    <p:sldLayoutId id="2147484982" r:id="rId2"/>
    <p:sldLayoutId id="2147484983" r:id="rId3"/>
    <p:sldLayoutId id="2147484984" r:id="rId4"/>
    <p:sldLayoutId id="2147484985" r:id="rId5"/>
    <p:sldLayoutId id="2147484986" r:id="rId6"/>
    <p:sldLayoutId id="2147484987" r:id="rId7"/>
    <p:sldLayoutId id="2147484988" r:id="rId8"/>
    <p:sldLayoutId id="2147484989" r:id="rId9"/>
    <p:sldLayoutId id="2147484990" r:id="rId10"/>
    <p:sldLayoutId id="214748499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chart" Target="../charts/chart1.xml"/><Relationship Id="rId4" Type="http://schemas.openxmlformats.org/officeDocument/2006/relationships/oleObject" Target="../embeddings/Microsoft_Office_Excel_97-2003_____1.xls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24.png"/><Relationship Id="rId12" Type="http://schemas.openxmlformats.org/officeDocument/2006/relationships/image" Target="../media/image3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2.jpeg"/><Relationship Id="rId5" Type="http://schemas.openxmlformats.org/officeDocument/2006/relationships/image" Target="../media/image22.png"/><Relationship Id="rId10" Type="http://schemas.openxmlformats.org/officeDocument/2006/relationships/image" Target="../media/image31.jpeg"/><Relationship Id="rId4" Type="http://schemas.openxmlformats.org/officeDocument/2006/relationships/image" Target="../media/image21.pn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__6.xls"/><Relationship Id="rId3" Type="http://schemas.openxmlformats.org/officeDocument/2006/relationships/image" Target="../media/image41.png"/><Relationship Id="rId7" Type="http://schemas.openxmlformats.org/officeDocument/2006/relationships/oleObject" Target="../embeddings/Microsoft_Office_Excel___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__4.xls"/><Relationship Id="rId5" Type="http://schemas.openxmlformats.org/officeDocument/2006/relationships/oleObject" Target="../embeddings/Microsoft_Office_Excel___3.xls"/><Relationship Id="rId4" Type="http://schemas.openxmlformats.org/officeDocument/2006/relationships/oleObject" Target="../embeddings/Microsoft_Office_Excel___2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2" descr="표지(영상_파란색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2" descr="끝장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2" descr="1장(1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altLang="ko-KR" sz="16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en-US" altLang="ko-KR" sz="16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17</a:t>
            </a:r>
            <a:r>
              <a:rPr lang="ko-KR" altLang="en-US" sz="16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인치 </a:t>
            </a:r>
            <a:r>
              <a:rPr lang="en-US" altLang="ko-KR" sz="16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LCD</a:t>
            </a:r>
            <a:r>
              <a:rPr lang="ko-KR" altLang="en-US" sz="160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모니터→</a:t>
            </a:r>
            <a:r>
              <a:rPr lang="en-US" altLang="ko-KR" sz="1600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19</a:t>
            </a:r>
            <a:r>
              <a:rPr lang="ko-KR" altLang="en-US" sz="1600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인치 </a:t>
            </a:r>
            <a:r>
              <a:rPr lang="en-US" altLang="ko-KR" sz="1600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LED</a:t>
            </a:r>
            <a:r>
              <a:rPr lang="ko-KR" altLang="en-US" sz="1600" b="1">
                <a:solidFill>
                  <a:srgbClr val="FFFF00"/>
                </a:solidFill>
                <a:latin typeface="맑은 고딕" pitchFamily="50" charset="-127"/>
                <a:ea typeface="맑은 고딕" pitchFamily="50" charset="-127"/>
              </a:rPr>
              <a:t>모니터</a:t>
            </a:r>
            <a:r>
              <a:rPr lang="ko-KR" altLang="en-US" sz="16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로 전체 교체 완료</a:t>
            </a:r>
            <a:r>
              <a:rPr lang="en-US" altLang="ko-KR" sz="16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sz="16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endParaRPr lang="ko-KR" altLang="en-US" sz="160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411" name="TextBox 8"/>
          <p:cNvSpPr txBox="1">
            <a:spLocks noChangeArrowheads="1"/>
          </p:cNvSpPr>
          <p:nvPr/>
        </p:nvSpPr>
        <p:spPr bwMode="auto">
          <a:xfrm>
            <a:off x="1547813" y="1976438"/>
            <a:ext cx="1455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17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인치 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LCD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모니터</a:t>
            </a:r>
          </a:p>
        </p:txBody>
      </p: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5554663" y="1196975"/>
            <a:ext cx="1465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19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인치 </a:t>
            </a:r>
            <a:r>
              <a:rPr lang="en-US" altLang="ko-KR" sz="1200" b="1">
                <a:latin typeface="맑은 고딕" pitchFamily="50" charset="-127"/>
                <a:ea typeface="맑은 고딕" pitchFamily="50" charset="-127"/>
              </a:rPr>
              <a:t>LED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</a:rPr>
              <a:t>모니터</a:t>
            </a:r>
          </a:p>
        </p:txBody>
      </p:sp>
      <p:sp>
        <p:nvSpPr>
          <p:cNvPr id="17415" name="오른쪽 화살표 14"/>
          <p:cNvSpPr>
            <a:spLocks noChangeArrowheads="1"/>
          </p:cNvSpPr>
          <p:nvPr/>
        </p:nvSpPr>
        <p:spPr bwMode="auto">
          <a:xfrm>
            <a:off x="3779838" y="3632200"/>
            <a:ext cx="503237" cy="360363"/>
          </a:xfrm>
          <a:prstGeom prst="rightArrow">
            <a:avLst>
              <a:gd name="adj1" fmla="val 50000"/>
              <a:gd name="adj2" fmla="val 49872"/>
            </a:avLst>
          </a:prstGeom>
          <a:solidFill>
            <a:schemeClr val="tx1">
              <a:lumMod val="50000"/>
              <a:lumOff val="5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7416" name="Text Box 187"/>
          <p:cNvSpPr txBox="1">
            <a:spLocks noChangeArrowheads="1"/>
          </p:cNvSpPr>
          <p:nvPr/>
        </p:nvSpPr>
        <p:spPr bwMode="auto">
          <a:xfrm>
            <a:off x="0" y="6551613"/>
            <a:ext cx="9144000" cy="3063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ko-KR" altLang="en-US" sz="1400" b="1" i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좀 더 커지고 선명해진  </a:t>
            </a:r>
            <a:r>
              <a:rPr lang="en-US" altLang="ko-KR" sz="1400" b="1" i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KTX</a:t>
            </a:r>
            <a:r>
              <a:rPr lang="ko-KR" altLang="en-US" sz="1400" b="1" i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모니터로 귀사의 브랜드파워  더욱 </a:t>
            </a:r>
            <a:r>
              <a:rPr lang="en-US" altLang="ko-KR" sz="1400" b="1" i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UP!</a:t>
            </a:r>
            <a:r>
              <a:rPr lang="ko-KR" altLang="en-US" sz="1400" b="1" i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시켜드리겠습니다</a:t>
            </a:r>
            <a:r>
              <a:rPr lang="en-US" altLang="ko-KR" sz="1400" b="1" i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!</a:t>
            </a:r>
          </a:p>
        </p:txBody>
      </p:sp>
      <p:grpSp>
        <p:nvGrpSpPr>
          <p:cNvPr id="2" name="그룹 16"/>
          <p:cNvGrpSpPr/>
          <p:nvPr/>
        </p:nvGrpSpPr>
        <p:grpSpPr>
          <a:xfrm>
            <a:off x="1259632" y="2480543"/>
            <a:ext cx="1944216" cy="2808312"/>
            <a:chOff x="755576" y="2060848"/>
            <a:chExt cx="2546369" cy="40324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그림 11" descr="기존멀리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576" y="4077072"/>
              <a:ext cx="2546369" cy="2016224"/>
            </a:xfrm>
            <a:prstGeom prst="rect">
              <a:avLst/>
            </a:prstGeom>
          </p:spPr>
        </p:pic>
        <p:pic>
          <p:nvPicPr>
            <p:cNvPr id="11" name="그림 10" descr="기존가까이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576" y="2060848"/>
              <a:ext cx="2546369" cy="2016224"/>
            </a:xfrm>
            <a:prstGeom prst="rect">
              <a:avLst/>
            </a:prstGeom>
          </p:spPr>
        </p:pic>
      </p:grpSp>
      <p:grpSp>
        <p:nvGrpSpPr>
          <p:cNvPr id="3" name="그룹 17"/>
          <p:cNvGrpSpPr/>
          <p:nvPr/>
        </p:nvGrpSpPr>
        <p:grpSpPr>
          <a:xfrm>
            <a:off x="4644008" y="1544439"/>
            <a:ext cx="3312368" cy="4536504"/>
            <a:chOff x="5292080" y="2132856"/>
            <a:chExt cx="2546369" cy="4032448"/>
          </a:xfrm>
          <a:effectLst>
            <a:outerShdw blurRad="50800" dist="38100" dir="4680000" algn="l" rotWithShape="0">
              <a:prstClr val="black">
                <a:alpha val="40000"/>
              </a:prstClr>
            </a:outerShdw>
          </a:effectLst>
        </p:grpSpPr>
        <p:pic>
          <p:nvPicPr>
            <p:cNvPr id="16" name="그림 15" descr="신규멀리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2080" y="4149080"/>
              <a:ext cx="2546369" cy="2016224"/>
            </a:xfrm>
            <a:prstGeom prst="rect">
              <a:avLst/>
            </a:prstGeom>
          </p:spPr>
        </p:pic>
        <p:pic>
          <p:nvPicPr>
            <p:cNvPr id="15" name="그림 14" descr="신규가까이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92080" y="2132856"/>
              <a:ext cx="2546369" cy="20162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8" descr="KTX매체소개(하얀바탕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49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rgbClr val="4D4D4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ko-KR" sz="1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2004</a:t>
            </a:r>
            <a:r>
              <a:rPr lang="ko-KR" altLang="en-US" sz="1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년 개통 이래 전국을 </a:t>
            </a:r>
            <a:r>
              <a:rPr lang="en-US" altLang="ko-KR" sz="1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일 생활권으로 만들어 가고 있는 </a:t>
            </a:r>
            <a:r>
              <a:rPr lang="en-US" altLang="ko-KR" sz="1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KTX</a:t>
            </a:r>
            <a:r>
              <a:rPr lang="ko-KR" altLang="en-US" sz="1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는</a:t>
            </a:r>
            <a:r>
              <a:rPr lang="en-US" altLang="ko-KR" sz="1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현재 경부선 </a:t>
            </a:r>
            <a:r>
              <a:rPr lang="en-US" altLang="ko-KR" sz="1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단계 구간까지 개통</a:t>
            </a:r>
            <a:r>
              <a:rPr lang="en-US" altLang="ko-KR" sz="1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전국 각 </a:t>
            </a:r>
            <a:endParaRPr lang="en-US" altLang="ko-KR" sz="14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/>
            <a:r>
              <a:rPr lang="ko-KR" altLang="en-US" sz="1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주요지역을 가장 빠르고 효율적으로 커버하는 미래형 교통매체 입니다</a:t>
            </a:r>
            <a:r>
              <a:rPr lang="en-US" altLang="ko-KR" sz="1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400" b="1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436" name="TextBox 50"/>
          <p:cNvSpPr txBox="1">
            <a:spLocks noChangeArrowheads="1"/>
          </p:cNvSpPr>
          <p:nvPr/>
        </p:nvSpPr>
        <p:spPr bwMode="auto">
          <a:xfrm>
            <a:off x="34925" y="4087813"/>
            <a:ext cx="8569325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Tx/>
              <a:buChar char="-"/>
            </a:pPr>
            <a:r>
              <a:rPr lang="ko-KR" altLang="en-US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운영 노선 </a:t>
            </a:r>
            <a:r>
              <a:rPr lang="en-US" altLang="ko-KR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경부선</a:t>
            </a:r>
            <a:r>
              <a:rPr lang="en-US" altLang="ko-KR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호남선</a:t>
            </a:r>
            <a:r>
              <a:rPr lang="en-US" altLang="ko-KR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경전선</a:t>
            </a:r>
            <a:r>
              <a:rPr lang="en-US" altLang="ko-KR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전라선 총 </a:t>
            </a:r>
            <a:r>
              <a:rPr lang="en-US" altLang="ko-KR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39</a:t>
            </a:r>
            <a:r>
              <a:rPr lang="ko-KR" altLang="en-US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개 주요도시 정차</a:t>
            </a:r>
            <a:endParaRPr lang="en-US" altLang="ko-KR" sz="1400" b="1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 ·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경부선 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행신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서울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광명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천안아산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대전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김천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구미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동대구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밀양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신경주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울산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구포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부산 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(※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동해선 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포항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 ·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호남선 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행신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용산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광명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천안아산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서대전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계룡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논산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익산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김제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정읍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장성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송정리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광주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나주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목포</a:t>
            </a:r>
            <a:endParaRPr lang="en-US" altLang="ko-KR" sz="1100" b="1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 ·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경전선 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서울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광명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천안아산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오송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대전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김천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동대구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밀양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진영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창원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창원중앙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마산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진주</a:t>
            </a:r>
            <a:endParaRPr lang="en-US" altLang="ko-KR" sz="1100" b="1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 ·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전라선 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용산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광명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천안아산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서대전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계룡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논산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익산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전주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남원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곡성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구례구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순천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여천</a:t>
            </a:r>
            <a:r>
              <a:rPr lang="en-US" altLang="ko-KR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여수엑스포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US" altLang="ko-KR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열차 수 </a:t>
            </a:r>
            <a:r>
              <a:rPr lang="en-US" altLang="ko-KR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총 </a:t>
            </a:r>
            <a:r>
              <a:rPr lang="en-US" altLang="ko-KR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46</a:t>
            </a:r>
            <a:r>
              <a:rPr lang="ko-KR" altLang="en-US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편성 </a:t>
            </a:r>
            <a:r>
              <a:rPr lang="en-US" altLang="ko-KR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(※ KTX</a:t>
            </a:r>
            <a:r>
              <a:rPr lang="ko-KR" altLang="en-US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산천 </a:t>
            </a:r>
            <a:r>
              <a:rPr lang="en-US" altLang="ko-KR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24</a:t>
            </a:r>
            <a:r>
              <a:rPr lang="ko-KR" altLang="en-US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편성 별도 운행 중</a:t>
            </a:r>
            <a:r>
              <a:rPr lang="en-US" altLang="ko-KR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ko-KR" altLang="en-US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일 열차 운행횟수 </a:t>
            </a:r>
            <a:r>
              <a:rPr lang="en-US" altLang="ko-KR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평균 </a:t>
            </a:r>
            <a:r>
              <a:rPr lang="en-US" altLang="ko-KR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146</a:t>
            </a:r>
            <a:r>
              <a:rPr lang="ko-KR" altLang="en-US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회 </a:t>
            </a:r>
            <a:r>
              <a:rPr lang="en-US" altLang="ko-KR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(※ KTX </a:t>
            </a:r>
            <a:r>
              <a:rPr lang="ko-KR" altLang="en-US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산천 </a:t>
            </a:r>
            <a:r>
              <a:rPr lang="en-US" altLang="ko-KR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76 </a:t>
            </a:r>
            <a:r>
              <a:rPr lang="ko-KR" altLang="en-US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회 운행</a:t>
            </a:r>
            <a:r>
              <a:rPr lang="en-US" altLang="ko-KR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광고 서비스 방영</a:t>
            </a:r>
            <a:r>
              <a:rPr lang="en-US" altLang="ko-KR" sz="1400" b="1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pic>
        <p:nvPicPr>
          <p:cNvPr id="18" name="그림 17" descr="경부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25" y="836613"/>
            <a:ext cx="2195513" cy="2879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그림 18" descr="호남선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5050" y="836613"/>
            <a:ext cx="2195513" cy="2879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0" name="그림 19" descr="경전선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836613"/>
            <a:ext cx="2195513" cy="2879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1" name="그림 20" descr="전라선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42125" y="836613"/>
            <a:ext cx="2193925" cy="2879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그림 47" descr="이용객수콘텐츠(하얀바탕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0" y="261938"/>
            <a:ext cx="1116013" cy="287337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이용객 수</a:t>
            </a: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0" y="352425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>
            <a:off x="0" y="3530600"/>
            <a:ext cx="1116013" cy="287338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콘텐츠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250825" y="817563"/>
            <a:ext cx="4752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200" dirty="0">
                <a:solidFill>
                  <a:srgbClr val="000000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1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 평균 이용객</a:t>
            </a:r>
            <a:r>
              <a:rPr lang="en-US" altLang="ko-KR" sz="1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200" b="1" dirty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약                    </a:t>
            </a:r>
            <a:r>
              <a:rPr lang="ko-KR" altLang="en-US" sz="1200" b="1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1200" b="1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(2015</a:t>
            </a:r>
            <a:r>
              <a:rPr lang="ko-KR" altLang="en-US" sz="1200" b="1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200" b="1" dirty="0" smtClean="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200" b="1" dirty="0">
              <a:solidFill>
                <a:schemeClr val="hlink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>
              <a:lnSpc>
                <a:spcPct val="0"/>
              </a:lnSpc>
              <a:spcBef>
                <a:spcPct val="50000"/>
              </a:spcBef>
              <a:buFont typeface="Wingdings" pitchFamily="2" charset="2"/>
              <a:buNone/>
            </a:pPr>
            <a:endParaRPr lang="ko-KR" altLang="en-US" sz="12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ko-KR" altLang="en-US" sz="1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개통 대비 </a:t>
            </a:r>
            <a:r>
              <a:rPr lang="en-US" altLang="ko-KR" sz="1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12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 평균 이용객 수 폭발적 증가</a:t>
            </a:r>
          </a:p>
          <a:p>
            <a:pPr algn="l">
              <a:lnSpc>
                <a:spcPct val="14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ko-KR" altLang="en-US" sz="9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1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- KTX </a:t>
            </a:r>
            <a:r>
              <a:rPr lang="ko-KR" altLang="en-US" sz="1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개통 이후 국내선 승객 급감</a:t>
            </a:r>
            <a:r>
              <a:rPr lang="en-US" altLang="ko-KR" sz="1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기존 여객기 이용객 흡수 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ko-KR" altLang="en-US" sz="1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1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고효율</a:t>
            </a:r>
            <a:r>
              <a:rPr lang="en-US" altLang="ko-KR" sz="1000" dirty="0">
                <a:solidFill>
                  <a:srgbClr val="000000"/>
                </a:solidFill>
                <a:latin typeface="다음_Regular" pitchFamily="2" charset="-127"/>
                <a:ea typeface="HY헤드라인M" pitchFamily="18" charset="-127"/>
              </a:rPr>
              <a:t>·</a:t>
            </a:r>
            <a:r>
              <a:rPr lang="ko-KR" altLang="en-US" sz="1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친환경의 미래 교통매체로 각광</a:t>
            </a:r>
            <a:endParaRPr lang="en-US" altLang="ko-KR" sz="1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en-US" altLang="ko-KR" sz="1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- KTX </a:t>
            </a:r>
            <a:r>
              <a:rPr lang="ko-KR" altLang="en-US" sz="10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산천 투입으로 운행 수 대폭 증가 </a:t>
            </a:r>
            <a:r>
              <a:rPr lang="en-US" altLang="ko-KR" sz="1200" b="1" i="1" u="sng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(KTX </a:t>
            </a:r>
            <a:r>
              <a:rPr lang="ko-KR" altLang="en-US" sz="1200" b="1" i="1" u="sng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산천 영상광고 서비스</a:t>
            </a:r>
            <a:r>
              <a:rPr lang="en-US" altLang="ko-KR" sz="1200" b="1" i="1" u="sng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200" b="1" i="1" u="sng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7991475" y="476250"/>
            <a:ext cx="1044575" cy="20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70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700">
                <a:latin typeface="돋움" pitchFamily="50" charset="-127"/>
                <a:ea typeface="돋움" pitchFamily="50" charset="-127"/>
              </a:rPr>
              <a:t>자료</a:t>
            </a:r>
            <a:r>
              <a:rPr lang="en-US" altLang="ko-KR" sz="700">
                <a:latin typeface="돋움" pitchFamily="50" charset="-127"/>
                <a:ea typeface="돋움" pitchFamily="50" charset="-127"/>
              </a:rPr>
              <a:t>:</a:t>
            </a:r>
            <a:r>
              <a:rPr lang="ko-KR" altLang="en-US" sz="700">
                <a:latin typeface="돋움" pitchFamily="50" charset="-127"/>
                <a:ea typeface="돋움" pitchFamily="50" charset="-127"/>
              </a:rPr>
              <a:t>한국철도공사</a:t>
            </a:r>
            <a:r>
              <a:rPr lang="en-US" altLang="ko-KR" sz="700">
                <a:latin typeface="돋움" pitchFamily="50" charset="-127"/>
                <a:ea typeface="돋움" pitchFamily="50" charset="-127"/>
              </a:rPr>
              <a:t>)</a:t>
            </a:r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0" y="2420938"/>
            <a:ext cx="4679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ko-KR" sz="16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KTX </a:t>
            </a:r>
            <a:r>
              <a:rPr lang="ko-KR" altLang="en-US" sz="16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월평균 이용객 약</a:t>
            </a:r>
            <a:endParaRPr lang="ko-KR" altLang="en-US" sz="1600" i="1">
              <a:solidFill>
                <a:schemeClr val="hlin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35" name="Text Box 15"/>
          <p:cNvSpPr txBox="1">
            <a:spLocks noChangeArrowheads="1"/>
          </p:cNvSpPr>
          <p:nvPr/>
        </p:nvSpPr>
        <p:spPr bwMode="auto">
          <a:xfrm>
            <a:off x="3924300" y="2420938"/>
            <a:ext cx="5048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ko-KR" altLang="en-US" sz="16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</a:p>
        </p:txBody>
      </p:sp>
      <p:sp>
        <p:nvSpPr>
          <p:cNvPr id="1036" name="Line 16"/>
          <p:cNvSpPr>
            <a:spLocks noChangeShapeType="1"/>
          </p:cNvSpPr>
          <p:nvPr/>
        </p:nvSpPr>
        <p:spPr bwMode="auto">
          <a:xfrm>
            <a:off x="0" y="2709863"/>
            <a:ext cx="4464050" cy="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11560" y="2924944"/>
          <a:ext cx="8136904" cy="491356"/>
        </p:xfrm>
        <a:graphic>
          <a:graphicData uri="http://schemas.openxmlformats.org/presentationml/2006/ole">
            <p:oleObj spid="_x0000_s1026" name="Worksheet" r:id="rId4" imgW="11201535" imgH="619259" progId="Excel.Sheet.8">
              <p:embed/>
            </p:oleObj>
          </a:graphicData>
        </a:graphic>
      </p:graphicFrame>
      <p:sp>
        <p:nvSpPr>
          <p:cNvPr id="1037" name="Rectangle 38"/>
          <p:cNvSpPr>
            <a:spLocks noChangeArrowheads="1"/>
          </p:cNvSpPr>
          <p:nvPr/>
        </p:nvSpPr>
        <p:spPr bwMode="auto">
          <a:xfrm>
            <a:off x="3336925" y="3968750"/>
            <a:ext cx="5483225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200">
                <a:solidFill>
                  <a:srgbClr val="000000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ko-KR" altLang="en-US" sz="12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뉴스 및 문화정보를 중심으로 한 프리미엄 종합교양 콘텐츠</a:t>
            </a:r>
          </a:p>
          <a:p>
            <a:pPr algn="l">
              <a:lnSpc>
                <a:spcPct val="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ko-KR" altLang="en-US" sz="12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ko-KR" altLang="en-US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연합뉴스만의 실시간 뉴스 </a:t>
            </a:r>
            <a:r>
              <a:rPr lang="en-US" altLang="ko-KR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오늘의 주요 뉴스</a:t>
            </a:r>
            <a:r>
              <a:rPr lang="en-US" altLang="ko-KR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연합뉴스 라이브</a:t>
            </a:r>
            <a:r>
              <a:rPr lang="en-US" altLang="ko-KR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해외토픽  등 </a:t>
            </a:r>
            <a:r>
              <a:rPr lang="ko-KR" altLang="en-US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ko-KR" altLang="en-US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눈으로 즐기는 유익한 다큐멘터리 </a:t>
            </a:r>
            <a:r>
              <a:rPr lang="en-US" altLang="ko-KR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길 시리즈</a:t>
            </a:r>
            <a:r>
              <a:rPr lang="en-US" altLang="ko-KR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세계문화유산</a:t>
            </a:r>
            <a:r>
              <a:rPr lang="en-US" altLang="ko-KR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극한직업 등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웰빙 그리고 문화 정보 프로그램 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en-US" altLang="ko-KR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한국여행</a:t>
            </a:r>
            <a:r>
              <a:rPr lang="en-US" altLang="ko-KR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문학사랑</a:t>
            </a:r>
            <a:r>
              <a:rPr lang="en-US" altLang="ko-KR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문화 </a:t>
            </a:r>
            <a:r>
              <a:rPr lang="en-US" altLang="ko-KR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ucc</a:t>
            </a:r>
            <a:r>
              <a:rPr lang="ko-KR" altLang="en-US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 둥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어른과 아이 모두가 즐기는 가족 프로그램 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en-US" altLang="ko-KR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박물관 투어</a:t>
            </a:r>
            <a:r>
              <a:rPr lang="en-US" altLang="ko-KR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동물 대탐험</a:t>
            </a:r>
            <a:r>
              <a:rPr lang="en-US" altLang="ko-KR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지식채널</a:t>
            </a:r>
            <a:r>
              <a:rPr lang="en-US" altLang="ko-KR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e </a:t>
            </a:r>
            <a:r>
              <a:rPr lang="ko-KR" altLang="en-US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등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스포츠</a:t>
            </a:r>
            <a:r>
              <a:rPr lang="en-US" altLang="ko-KR" sz="1000">
                <a:latin typeface="다음_Regular" pitchFamily="2" charset="-127"/>
                <a:ea typeface="HY헤드라인M" pitchFamily="18" charset="-127"/>
              </a:rPr>
              <a:t>·</a:t>
            </a: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연예정보 등 기타 프로그램 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엔진 스포츠하이라이트</a:t>
            </a:r>
            <a:r>
              <a:rPr lang="en-US" altLang="ko-KR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인사이드라이프 등</a:t>
            </a:r>
          </a:p>
          <a:p>
            <a:pPr algn="l">
              <a:lnSpc>
                <a:spcPct val="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altLang="ko-KR" sz="1000">
              <a:solidFill>
                <a:schemeClr val="hlin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38" name="Line 45"/>
          <p:cNvSpPr>
            <a:spLocks noChangeShapeType="1"/>
          </p:cNvSpPr>
          <p:nvPr/>
        </p:nvSpPr>
        <p:spPr bwMode="auto">
          <a:xfrm>
            <a:off x="414338" y="1074738"/>
            <a:ext cx="24479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1039" name="Group 47"/>
          <p:cNvGrpSpPr>
            <a:grpSpLocks/>
          </p:cNvGrpSpPr>
          <p:nvPr/>
        </p:nvGrpSpPr>
        <p:grpSpPr bwMode="auto">
          <a:xfrm>
            <a:off x="7621588" y="5300663"/>
            <a:ext cx="1414462" cy="863600"/>
            <a:chOff x="2526" y="527"/>
            <a:chExt cx="891" cy="544"/>
          </a:xfrm>
        </p:grpSpPr>
        <p:pic>
          <p:nvPicPr>
            <p:cNvPr id="1061" name="Picture 48" descr="MCj0431626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26" y="527"/>
              <a:ext cx="891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2" name="Text Box 49"/>
            <p:cNvSpPr txBox="1">
              <a:spLocks noChangeArrowheads="1"/>
            </p:cNvSpPr>
            <p:nvPr/>
          </p:nvSpPr>
          <p:spPr bwMode="auto">
            <a:xfrm>
              <a:off x="2708" y="570"/>
              <a:ext cx="387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ko-KR" altLang="en-US" sz="700">
                  <a:solidFill>
                    <a:schemeClr val="bg1"/>
                  </a:solidFill>
                  <a:latin typeface="다음_SemiBold" pitchFamily="2" charset="-127"/>
                  <a:ea typeface="다음_SemiBold" pitchFamily="2" charset="-127"/>
                </a:rPr>
                <a:t>뉴스 </a:t>
              </a:r>
              <a:r>
                <a:rPr lang="en-US" altLang="ko-KR" sz="700">
                  <a:solidFill>
                    <a:schemeClr val="bg1"/>
                  </a:solidFill>
                  <a:latin typeface="다음_SemiBold" pitchFamily="2" charset="-127"/>
                  <a:ea typeface="다음_SemiBold" pitchFamily="2" charset="-127"/>
                </a:rPr>
                <a:t>28.6%</a:t>
              </a:r>
            </a:p>
          </p:txBody>
        </p:sp>
        <p:sp>
          <p:nvSpPr>
            <p:cNvPr id="1063" name="Text Box 50"/>
            <p:cNvSpPr txBox="1">
              <a:spLocks noChangeArrowheads="1"/>
            </p:cNvSpPr>
            <p:nvPr/>
          </p:nvSpPr>
          <p:spPr bwMode="auto">
            <a:xfrm>
              <a:off x="2880" y="760"/>
              <a:ext cx="35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ko-KR" altLang="en-US" sz="700">
                  <a:solidFill>
                    <a:schemeClr val="bg1"/>
                  </a:solidFill>
                  <a:latin typeface="다음_SemiBold" pitchFamily="2" charset="-127"/>
                  <a:ea typeface="다음_SemiBold" pitchFamily="2" charset="-127"/>
                </a:rPr>
                <a:t>문화정보 </a:t>
              </a:r>
              <a:r>
                <a:rPr lang="en-US" altLang="ko-KR" sz="700">
                  <a:solidFill>
                    <a:schemeClr val="bg1"/>
                  </a:solidFill>
                  <a:latin typeface="다음_SemiBold" pitchFamily="2" charset="-127"/>
                  <a:ea typeface="다음_SemiBold" pitchFamily="2" charset="-127"/>
                </a:rPr>
                <a:t>27.2%</a:t>
              </a:r>
            </a:p>
          </p:txBody>
        </p:sp>
        <p:sp>
          <p:nvSpPr>
            <p:cNvPr id="1064" name="Text Box 51"/>
            <p:cNvSpPr txBox="1">
              <a:spLocks noChangeArrowheads="1"/>
            </p:cNvSpPr>
            <p:nvPr/>
          </p:nvSpPr>
          <p:spPr bwMode="auto">
            <a:xfrm>
              <a:off x="2544" y="649"/>
              <a:ext cx="317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ko-KR" altLang="en-US" sz="700">
                  <a:solidFill>
                    <a:schemeClr val="bg1"/>
                  </a:solidFill>
                  <a:latin typeface="다음_SemiBold" pitchFamily="2" charset="-127"/>
                  <a:ea typeface="다음_SemiBold" pitchFamily="2" charset="-127"/>
                </a:rPr>
                <a:t>다큐</a:t>
              </a:r>
              <a:r>
                <a:rPr lang="en-US" altLang="ko-KR" sz="700">
                  <a:solidFill>
                    <a:schemeClr val="bg1"/>
                  </a:solidFill>
                  <a:latin typeface="다음_SemiBold" pitchFamily="2" charset="-127"/>
                  <a:ea typeface="다음_SemiBold" pitchFamily="2" charset="-127"/>
                </a:rPr>
                <a:t>22.7%</a:t>
              </a:r>
            </a:p>
          </p:txBody>
        </p:sp>
        <p:sp>
          <p:nvSpPr>
            <p:cNvPr id="1065" name="Text Box 52"/>
            <p:cNvSpPr txBox="1">
              <a:spLocks noChangeArrowheads="1"/>
            </p:cNvSpPr>
            <p:nvPr/>
          </p:nvSpPr>
          <p:spPr bwMode="auto">
            <a:xfrm>
              <a:off x="2971" y="630"/>
              <a:ext cx="327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ko-KR" altLang="en-US" sz="700">
                  <a:solidFill>
                    <a:schemeClr val="bg1"/>
                  </a:solidFill>
                  <a:latin typeface="다음_SemiBold" pitchFamily="2" charset="-127"/>
                  <a:ea typeface="다음_SemiBold" pitchFamily="2" charset="-127"/>
                </a:rPr>
                <a:t>가족</a:t>
              </a:r>
              <a:r>
                <a:rPr lang="en-US" altLang="ko-KR" sz="700">
                  <a:solidFill>
                    <a:schemeClr val="bg1"/>
                  </a:solidFill>
                  <a:latin typeface="다음_SemiBold" pitchFamily="2" charset="-127"/>
                  <a:ea typeface="다음_SemiBold" pitchFamily="2" charset="-127"/>
                </a:rPr>
                <a:t>11.6%</a:t>
              </a:r>
            </a:p>
          </p:txBody>
        </p:sp>
        <p:sp>
          <p:nvSpPr>
            <p:cNvPr id="1066" name="Text Box 53"/>
            <p:cNvSpPr txBox="1">
              <a:spLocks noChangeArrowheads="1"/>
            </p:cNvSpPr>
            <p:nvPr/>
          </p:nvSpPr>
          <p:spPr bwMode="auto">
            <a:xfrm>
              <a:off x="2641" y="778"/>
              <a:ext cx="284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ko-KR" altLang="en-US" sz="700">
                  <a:solidFill>
                    <a:schemeClr val="bg1"/>
                  </a:solidFill>
                  <a:latin typeface="다음_SemiBold" pitchFamily="2" charset="-127"/>
                  <a:ea typeface="다음_SemiBold" pitchFamily="2" charset="-127"/>
                </a:rPr>
                <a:t>기타</a:t>
              </a:r>
              <a:r>
                <a:rPr lang="en-US" altLang="ko-KR" sz="700">
                  <a:solidFill>
                    <a:schemeClr val="bg1"/>
                  </a:solidFill>
                  <a:latin typeface="다음_SemiBold" pitchFamily="2" charset="-127"/>
                  <a:ea typeface="다음_SemiBold" pitchFamily="2" charset="-127"/>
                </a:rPr>
                <a:t>9.9%</a:t>
              </a:r>
            </a:p>
          </p:txBody>
        </p:sp>
      </p:grpSp>
      <p:sp>
        <p:nvSpPr>
          <p:cNvPr id="1040" name="Text Box 54"/>
          <p:cNvSpPr txBox="1">
            <a:spLocks noChangeArrowheads="1"/>
          </p:cNvSpPr>
          <p:nvPr/>
        </p:nvSpPr>
        <p:spPr bwMode="auto">
          <a:xfrm>
            <a:off x="3492500" y="5619750"/>
            <a:ext cx="38893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ko-KR" altLang="en-US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뉴스                  </a:t>
            </a:r>
            <a:r>
              <a:rPr lang="en-US" altLang="ko-KR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문화정보</a:t>
            </a:r>
          </a:p>
        </p:txBody>
      </p:sp>
      <p:sp>
        <p:nvSpPr>
          <p:cNvPr id="1041" name="Line 55"/>
          <p:cNvSpPr>
            <a:spLocks noChangeShapeType="1"/>
          </p:cNvSpPr>
          <p:nvPr/>
        </p:nvSpPr>
        <p:spPr bwMode="auto">
          <a:xfrm flipV="1">
            <a:off x="3565525" y="5951538"/>
            <a:ext cx="4032250" cy="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1042" name="Group 65"/>
          <p:cNvGrpSpPr>
            <a:grpSpLocks/>
          </p:cNvGrpSpPr>
          <p:nvPr/>
        </p:nvGrpSpPr>
        <p:grpSpPr bwMode="auto">
          <a:xfrm>
            <a:off x="179388" y="4006850"/>
            <a:ext cx="2952750" cy="2014538"/>
            <a:chOff x="113" y="2478"/>
            <a:chExt cx="1860" cy="1269"/>
          </a:xfrm>
        </p:grpSpPr>
        <p:grpSp>
          <p:nvGrpSpPr>
            <p:cNvPr id="1049" name="Group 66"/>
            <p:cNvGrpSpPr>
              <a:grpSpLocks/>
            </p:cNvGrpSpPr>
            <p:nvPr/>
          </p:nvGrpSpPr>
          <p:grpSpPr bwMode="auto">
            <a:xfrm>
              <a:off x="204" y="3158"/>
              <a:ext cx="907" cy="589"/>
              <a:chOff x="1020" y="2478"/>
              <a:chExt cx="1090" cy="725"/>
            </a:xfrm>
          </p:grpSpPr>
          <p:pic>
            <p:nvPicPr>
              <p:cNvPr id="1059" name="Picture 6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38" y="2478"/>
                <a:ext cx="1072" cy="7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1060" name="AutoShape 68"/>
              <p:cNvSpPr>
                <a:spLocks noChangeArrowheads="1"/>
              </p:cNvSpPr>
              <p:nvPr/>
            </p:nvSpPr>
            <p:spPr bwMode="auto">
              <a:xfrm>
                <a:off x="1020" y="2478"/>
                <a:ext cx="1089" cy="725"/>
              </a:xfrm>
              <a:prstGeom prst="roundRect">
                <a:avLst>
                  <a:gd name="adj" fmla="val 7171"/>
                </a:avLst>
              </a:prstGeom>
              <a:noFill/>
              <a:ln w="76200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1050" name="Group 69"/>
            <p:cNvGrpSpPr>
              <a:grpSpLocks/>
            </p:cNvGrpSpPr>
            <p:nvPr/>
          </p:nvGrpSpPr>
          <p:grpSpPr bwMode="auto">
            <a:xfrm>
              <a:off x="113" y="2569"/>
              <a:ext cx="817" cy="544"/>
              <a:chOff x="113" y="2478"/>
              <a:chExt cx="817" cy="544"/>
            </a:xfrm>
          </p:grpSpPr>
          <p:pic>
            <p:nvPicPr>
              <p:cNvPr id="1057" name="Picture 7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8" y="2487"/>
                <a:ext cx="783" cy="5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1058" name="AutoShape 71"/>
              <p:cNvSpPr>
                <a:spLocks noChangeArrowheads="1"/>
              </p:cNvSpPr>
              <p:nvPr/>
            </p:nvSpPr>
            <p:spPr bwMode="auto">
              <a:xfrm>
                <a:off x="113" y="2478"/>
                <a:ext cx="817" cy="544"/>
              </a:xfrm>
              <a:prstGeom prst="roundRect">
                <a:avLst>
                  <a:gd name="adj" fmla="val 7171"/>
                </a:avLst>
              </a:prstGeom>
              <a:noFill/>
              <a:ln w="76200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1051" name="Group 72"/>
            <p:cNvGrpSpPr>
              <a:grpSpLocks/>
            </p:cNvGrpSpPr>
            <p:nvPr/>
          </p:nvGrpSpPr>
          <p:grpSpPr bwMode="auto">
            <a:xfrm>
              <a:off x="975" y="2478"/>
              <a:ext cx="771" cy="544"/>
              <a:chOff x="975" y="2478"/>
              <a:chExt cx="771" cy="544"/>
            </a:xfrm>
          </p:grpSpPr>
          <p:pic>
            <p:nvPicPr>
              <p:cNvPr id="1055" name="Picture 73" descr="ktx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96" y="2478"/>
                <a:ext cx="726" cy="52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</p:pic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975" y="2478"/>
                <a:ext cx="771" cy="544"/>
              </a:xfrm>
              <a:prstGeom prst="roundRect">
                <a:avLst>
                  <a:gd name="adj" fmla="val 7171"/>
                </a:avLst>
              </a:prstGeom>
              <a:noFill/>
              <a:ln w="76200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1052" name="Group 75"/>
            <p:cNvGrpSpPr>
              <a:grpSpLocks/>
            </p:cNvGrpSpPr>
            <p:nvPr/>
          </p:nvGrpSpPr>
          <p:grpSpPr bwMode="auto">
            <a:xfrm>
              <a:off x="1156" y="3067"/>
              <a:ext cx="817" cy="550"/>
              <a:chOff x="1156" y="3068"/>
              <a:chExt cx="817" cy="550"/>
            </a:xfrm>
          </p:grpSpPr>
          <p:pic>
            <p:nvPicPr>
              <p:cNvPr id="1053" name="Picture 76" descr="책여자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156" y="3091"/>
                <a:ext cx="817" cy="527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</p:pic>
          <p:sp>
            <p:nvSpPr>
              <p:cNvPr id="1054" name="AutoShape 77"/>
              <p:cNvSpPr>
                <a:spLocks noChangeArrowheads="1"/>
              </p:cNvSpPr>
              <p:nvPr/>
            </p:nvSpPr>
            <p:spPr bwMode="auto">
              <a:xfrm>
                <a:off x="1156" y="3068"/>
                <a:ext cx="817" cy="545"/>
              </a:xfrm>
              <a:prstGeom prst="roundRect">
                <a:avLst>
                  <a:gd name="adj" fmla="val 7171"/>
                </a:avLst>
              </a:prstGeom>
              <a:noFill/>
              <a:ln w="76200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89" name="TextBox 88"/>
          <p:cNvSpPr txBox="1"/>
          <p:nvPr/>
        </p:nvSpPr>
        <p:spPr>
          <a:xfrm>
            <a:off x="1928813" y="765175"/>
            <a:ext cx="9366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그래픽M" pitchFamily="18" charset="-127"/>
                <a:ea typeface="HY그래픽M" pitchFamily="18" charset="-127"/>
              </a:rPr>
              <a:t>161,698</a:t>
            </a:r>
            <a:endParaRPr lang="ko-KR" altLang="en-US" sz="16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그래픽M" pitchFamily="18" charset="-127"/>
              <a:ea typeface="HY그래픽M" pitchFamily="18" charset="-127"/>
            </a:endParaRPr>
          </a:p>
        </p:txBody>
      </p:sp>
      <p:graphicFrame>
        <p:nvGraphicFramePr>
          <p:cNvPr id="44" name="차트 45"/>
          <p:cNvGraphicFramePr>
            <a:graphicFrameLocks/>
          </p:cNvGraphicFramePr>
          <p:nvPr/>
        </p:nvGraphicFramePr>
        <p:xfrm>
          <a:off x="4644008" y="476250"/>
          <a:ext cx="4104705" cy="227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44" name="AutoShape 11"/>
          <p:cNvSpPr>
            <a:spLocks noChangeArrowheads="1"/>
          </p:cNvSpPr>
          <p:nvPr/>
        </p:nvSpPr>
        <p:spPr bwMode="auto">
          <a:xfrm rot="20272740" flipV="1">
            <a:off x="5865918" y="1587865"/>
            <a:ext cx="2838212" cy="160531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546 h 21600"/>
              <a:gd name="T14" fmla="*/ 19921 w 21600"/>
              <a:gd name="T15" fmla="*/ 1605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148" y="0"/>
                </a:moveTo>
                <a:lnTo>
                  <a:pt x="18148" y="5546"/>
                </a:lnTo>
                <a:lnTo>
                  <a:pt x="3375" y="5546"/>
                </a:lnTo>
                <a:lnTo>
                  <a:pt x="3375" y="16054"/>
                </a:lnTo>
                <a:lnTo>
                  <a:pt x="18148" y="16054"/>
                </a:lnTo>
                <a:lnTo>
                  <a:pt x="18148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546"/>
                </a:moveTo>
                <a:lnTo>
                  <a:pt x="1350" y="16054"/>
                </a:lnTo>
                <a:lnTo>
                  <a:pt x="2700" y="16054"/>
                </a:lnTo>
                <a:lnTo>
                  <a:pt x="2700" y="5546"/>
                </a:lnTo>
                <a:close/>
              </a:path>
              <a:path w="21600" h="21600">
                <a:moveTo>
                  <a:pt x="0" y="5546"/>
                </a:moveTo>
                <a:lnTo>
                  <a:pt x="0" y="16054"/>
                </a:lnTo>
                <a:lnTo>
                  <a:pt x="675" y="16054"/>
                </a:lnTo>
                <a:lnTo>
                  <a:pt x="675" y="5546"/>
                </a:lnTo>
                <a:close/>
              </a:path>
            </a:pathLst>
          </a:cu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2268538" y="2276475"/>
            <a:ext cx="1630362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5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그래픽M" pitchFamily="18" charset="-127"/>
                <a:ea typeface="HY그래픽M" pitchFamily="18" charset="-127"/>
              </a:rPr>
              <a:t>4,864,407</a:t>
            </a:r>
            <a:endParaRPr lang="ko-KR" altLang="en-US" sz="25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63938" y="5472113"/>
            <a:ext cx="1630362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5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그래픽M" pitchFamily="18" charset="-127"/>
                <a:ea typeface="HY그래픽M" pitchFamily="18" charset="-127"/>
              </a:rPr>
              <a:t>28.6%</a:t>
            </a:r>
            <a:endParaRPr lang="ko-KR" altLang="en-US" sz="25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67400" y="5472113"/>
            <a:ext cx="1630363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5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Y그래픽M" pitchFamily="18" charset="-127"/>
                <a:ea typeface="HY그래픽M" pitchFamily="18" charset="-127"/>
              </a:rPr>
              <a:t>27.2%</a:t>
            </a:r>
            <a:endParaRPr lang="ko-KR" altLang="en-US" sz="25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1048" name="Line 9"/>
          <p:cNvSpPr>
            <a:spLocks noChangeShapeType="1"/>
          </p:cNvSpPr>
          <p:nvPr/>
        </p:nvSpPr>
        <p:spPr bwMode="auto">
          <a:xfrm>
            <a:off x="0" y="26035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80" descr="모니터수표출횟수(하얀바탕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직사각형 82"/>
          <p:cNvSpPr>
            <a:spLocks noChangeArrowheads="1"/>
          </p:cNvSpPr>
          <p:nvPr/>
        </p:nvSpPr>
        <p:spPr bwMode="auto">
          <a:xfrm>
            <a:off x="539750" y="1557338"/>
            <a:ext cx="7777163" cy="1727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0" name="Line 124"/>
          <p:cNvSpPr>
            <a:spLocks noChangeShapeType="1"/>
          </p:cNvSpPr>
          <p:nvPr/>
        </p:nvSpPr>
        <p:spPr bwMode="auto">
          <a:xfrm>
            <a:off x="0" y="333375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1" name="Rectangle 123"/>
          <p:cNvSpPr>
            <a:spLocks noChangeArrowheads="1"/>
          </p:cNvSpPr>
          <p:nvPr/>
        </p:nvSpPr>
        <p:spPr bwMode="auto">
          <a:xfrm>
            <a:off x="0" y="333375"/>
            <a:ext cx="1042988" cy="287338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모니터 수</a:t>
            </a:r>
          </a:p>
        </p:txBody>
      </p:sp>
      <p:sp>
        <p:nvSpPr>
          <p:cNvPr id="19462" name="Rectangle 136"/>
          <p:cNvSpPr>
            <a:spLocks noChangeArrowheads="1"/>
          </p:cNvSpPr>
          <p:nvPr/>
        </p:nvSpPr>
        <p:spPr bwMode="auto">
          <a:xfrm>
            <a:off x="323850" y="765175"/>
            <a:ext cx="36004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200">
                <a:solidFill>
                  <a:srgbClr val="000000"/>
                </a:solidFill>
                <a:latin typeface="다음_Regular" pitchFamily="2" charset="-127"/>
                <a:ea typeface="다음_Regular" pitchFamily="2" charset="-127"/>
              </a:rPr>
              <a:t> </a:t>
            </a:r>
            <a:r>
              <a:rPr lang="en-US" altLang="ko-KR" sz="12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12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편성 당 모니터 수</a:t>
            </a:r>
            <a:r>
              <a:rPr lang="en-US" altLang="ko-KR" sz="12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1200" b="1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76</a:t>
            </a:r>
            <a:r>
              <a:rPr lang="ko-KR" altLang="en-US" sz="1200" b="1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대</a:t>
            </a:r>
            <a:r>
              <a:rPr lang="ko-KR" altLang="en-US" sz="12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ko-KR" altLang="en-US" sz="12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- (6</a:t>
            </a:r>
            <a:r>
              <a:rPr lang="ko-KR" altLang="en-US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</a:t>
            </a:r>
            <a:r>
              <a:rPr lang="en-US" altLang="ko-KR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특실 </a:t>
            </a:r>
            <a:r>
              <a:rPr lang="en-US" altLang="ko-KR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× 4</a:t>
            </a:r>
            <a:r>
              <a:rPr lang="ko-KR" altLang="en-US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량</a:t>
            </a:r>
            <a:r>
              <a:rPr lang="en-US" altLang="ko-KR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＋ </a:t>
            </a:r>
            <a:r>
              <a:rPr lang="en-US" altLang="ko-KR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(4</a:t>
            </a:r>
            <a:r>
              <a:rPr lang="ko-KR" altLang="en-US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</a:t>
            </a:r>
            <a:r>
              <a:rPr lang="en-US" altLang="ko-KR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일반실 </a:t>
            </a:r>
            <a:r>
              <a:rPr lang="en-US" altLang="ko-KR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× 13</a:t>
            </a:r>
            <a:r>
              <a:rPr lang="ko-KR" altLang="en-US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량</a:t>
            </a:r>
            <a:r>
              <a:rPr lang="en-US" altLang="ko-KR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= 76</a:t>
            </a:r>
            <a:r>
              <a:rPr lang="ko-KR" altLang="en-US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</a:t>
            </a:r>
          </a:p>
        </p:txBody>
      </p:sp>
      <p:grpSp>
        <p:nvGrpSpPr>
          <p:cNvPr id="19463" name="Group 149"/>
          <p:cNvGrpSpPr>
            <a:grpSpLocks/>
          </p:cNvGrpSpPr>
          <p:nvPr/>
        </p:nvGrpSpPr>
        <p:grpSpPr bwMode="auto">
          <a:xfrm>
            <a:off x="539750" y="1557338"/>
            <a:ext cx="7777163" cy="1728787"/>
            <a:chOff x="385" y="1570"/>
            <a:chExt cx="4899" cy="1089"/>
          </a:xfrm>
        </p:grpSpPr>
        <p:grpSp>
          <p:nvGrpSpPr>
            <p:cNvPr id="19481" name="Group 144"/>
            <p:cNvGrpSpPr>
              <a:grpSpLocks/>
            </p:cNvGrpSpPr>
            <p:nvPr/>
          </p:nvGrpSpPr>
          <p:grpSpPr bwMode="auto">
            <a:xfrm>
              <a:off x="476" y="1639"/>
              <a:ext cx="4718" cy="981"/>
              <a:chOff x="430" y="1162"/>
              <a:chExt cx="4718" cy="981"/>
            </a:xfrm>
          </p:grpSpPr>
          <p:pic>
            <p:nvPicPr>
              <p:cNvPr id="19483" name="Picture 9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07" y="1809"/>
                <a:ext cx="1361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484" name="Group 2"/>
              <p:cNvGrpSpPr>
                <a:grpSpLocks/>
              </p:cNvGrpSpPr>
              <p:nvPr/>
            </p:nvGrpSpPr>
            <p:grpSpPr bwMode="auto">
              <a:xfrm>
                <a:off x="476" y="1162"/>
                <a:ext cx="4632" cy="282"/>
                <a:chOff x="606" y="1111"/>
                <a:chExt cx="4632" cy="282"/>
              </a:xfrm>
            </p:grpSpPr>
            <p:pic>
              <p:nvPicPr>
                <p:cNvPr id="19516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06" y="1111"/>
                  <a:ext cx="258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17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78" y="1123"/>
                  <a:ext cx="226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18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111" y="1157"/>
                  <a:ext cx="221" cy="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19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338" y="1157"/>
                  <a:ext cx="221" cy="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20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565" y="1157"/>
                  <a:ext cx="221" cy="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21" name="Picture 8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797" y="1157"/>
                  <a:ext cx="221" cy="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22" name="Picture 9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024" y="1157"/>
                  <a:ext cx="221" cy="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23" name="Picture 10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251" y="1157"/>
                  <a:ext cx="221" cy="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24" name="Picture 1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477" y="1157"/>
                  <a:ext cx="221" cy="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25" name="Picture 1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704" y="1157"/>
                  <a:ext cx="221" cy="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26" name="Picture 13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997" y="1111"/>
                  <a:ext cx="241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27" name="Picture 14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758" y="1123"/>
                  <a:ext cx="227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28" name="Picture 1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935" y="1157"/>
                  <a:ext cx="221" cy="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29" name="Picture 16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162" y="1157"/>
                  <a:ext cx="221" cy="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30" name="Picture 1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389" y="1157"/>
                  <a:ext cx="221" cy="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31" name="Picture 18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621" y="1157"/>
                  <a:ext cx="221" cy="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32" name="Picture 19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848" y="1157"/>
                  <a:ext cx="221" cy="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33" name="Picture 20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075" y="1157"/>
                  <a:ext cx="221" cy="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34" name="Picture 2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301" y="1157"/>
                  <a:ext cx="221" cy="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535" name="Picture 2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528" y="1157"/>
                  <a:ext cx="221" cy="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9485" name="Group 91"/>
              <p:cNvGrpSpPr>
                <a:grpSpLocks/>
              </p:cNvGrpSpPr>
              <p:nvPr/>
            </p:nvGrpSpPr>
            <p:grpSpPr bwMode="auto">
              <a:xfrm>
                <a:off x="430" y="1429"/>
                <a:ext cx="4718" cy="141"/>
                <a:chOff x="657" y="1564"/>
                <a:chExt cx="4718" cy="141"/>
              </a:xfrm>
            </p:grpSpPr>
            <p:sp>
              <p:nvSpPr>
                <p:cNvPr id="19496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657" y="1564"/>
                  <a:ext cx="363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ko-KR" altLang="en-US" sz="800">
                      <a:solidFill>
                        <a:srgbClr val="FF3300"/>
                      </a:solidFill>
                      <a:latin typeface="돋움" pitchFamily="50" charset="-127"/>
                      <a:ea typeface="돋움" pitchFamily="50" charset="-127"/>
                    </a:rPr>
                    <a:t>동력차</a:t>
                  </a:r>
                </a:p>
              </p:txBody>
            </p:sp>
            <p:sp>
              <p:nvSpPr>
                <p:cNvPr id="19497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5012" y="1564"/>
                  <a:ext cx="363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ko-KR" altLang="en-US" sz="800">
                      <a:solidFill>
                        <a:srgbClr val="FF3300"/>
                      </a:solidFill>
                      <a:latin typeface="돋움" pitchFamily="50" charset="-127"/>
                      <a:ea typeface="돋움" pitchFamily="50" charset="-127"/>
                    </a:rPr>
                    <a:t>동력차</a:t>
                  </a:r>
                </a:p>
              </p:txBody>
            </p:sp>
            <p:sp>
              <p:nvSpPr>
                <p:cNvPr id="19498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929" y="1564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latin typeface="돋움" pitchFamily="50" charset="-127"/>
                      <a:ea typeface="돋움" pitchFamily="50" charset="-127"/>
                    </a:rPr>
                    <a:t>1</a:t>
                  </a:r>
                  <a:r>
                    <a:rPr lang="ko-KR" altLang="en-US" sz="800"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  <p:sp>
              <p:nvSpPr>
                <p:cNvPr id="19499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1157" y="1564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solidFill>
                        <a:srgbClr val="0000FF"/>
                      </a:solidFill>
                      <a:latin typeface="돋움" pitchFamily="50" charset="-127"/>
                      <a:ea typeface="돋움" pitchFamily="50" charset="-127"/>
                    </a:rPr>
                    <a:t>2</a:t>
                  </a:r>
                  <a:r>
                    <a:rPr lang="ko-KR" altLang="en-US" sz="800">
                      <a:solidFill>
                        <a:srgbClr val="0000FF"/>
                      </a:solidFill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  <p:sp>
              <p:nvSpPr>
                <p:cNvPr id="19500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1371" y="1570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solidFill>
                        <a:srgbClr val="0000FF"/>
                      </a:solidFill>
                      <a:latin typeface="돋움" pitchFamily="50" charset="-127"/>
                      <a:ea typeface="돋움" pitchFamily="50" charset="-127"/>
                    </a:rPr>
                    <a:t>3</a:t>
                  </a:r>
                  <a:r>
                    <a:rPr lang="ko-KR" altLang="en-US" sz="800">
                      <a:solidFill>
                        <a:srgbClr val="0000FF"/>
                      </a:solidFill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  <p:sp>
              <p:nvSpPr>
                <p:cNvPr id="1950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598" y="1570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solidFill>
                        <a:srgbClr val="0000FF"/>
                      </a:solidFill>
                      <a:latin typeface="돋움" pitchFamily="50" charset="-127"/>
                      <a:ea typeface="돋움" pitchFamily="50" charset="-127"/>
                    </a:rPr>
                    <a:t>4</a:t>
                  </a:r>
                  <a:r>
                    <a:rPr lang="ko-KR" altLang="en-US" sz="800">
                      <a:solidFill>
                        <a:srgbClr val="0000FF"/>
                      </a:solidFill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  <p:sp>
              <p:nvSpPr>
                <p:cNvPr id="19502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1831" y="1570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solidFill>
                        <a:srgbClr val="0000FF"/>
                      </a:solidFill>
                      <a:latin typeface="돋움" pitchFamily="50" charset="-127"/>
                      <a:ea typeface="돋움" pitchFamily="50" charset="-127"/>
                    </a:rPr>
                    <a:t>5</a:t>
                  </a:r>
                  <a:r>
                    <a:rPr lang="ko-KR" altLang="en-US" sz="800">
                      <a:solidFill>
                        <a:srgbClr val="0000FF"/>
                      </a:solidFill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  <p:sp>
              <p:nvSpPr>
                <p:cNvPr id="19503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052" y="1570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latin typeface="돋움" pitchFamily="50" charset="-127"/>
                      <a:ea typeface="돋움" pitchFamily="50" charset="-127"/>
                    </a:rPr>
                    <a:t>6</a:t>
                  </a:r>
                  <a:r>
                    <a:rPr lang="ko-KR" altLang="en-US" sz="800"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  <p:sp>
              <p:nvSpPr>
                <p:cNvPr id="19504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279" y="1570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latin typeface="돋움" pitchFamily="50" charset="-127"/>
                      <a:ea typeface="돋움" pitchFamily="50" charset="-127"/>
                    </a:rPr>
                    <a:t>7</a:t>
                  </a:r>
                  <a:r>
                    <a:rPr lang="ko-KR" altLang="en-US" sz="800"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  <p:sp>
              <p:nvSpPr>
                <p:cNvPr id="19505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2505" y="1570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latin typeface="돋움" pitchFamily="50" charset="-127"/>
                      <a:ea typeface="돋움" pitchFamily="50" charset="-127"/>
                    </a:rPr>
                    <a:t>8</a:t>
                  </a:r>
                  <a:r>
                    <a:rPr lang="ko-KR" altLang="en-US" sz="800"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  <p:sp>
              <p:nvSpPr>
                <p:cNvPr id="19506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2732" y="1570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latin typeface="돋움" pitchFamily="50" charset="-127"/>
                      <a:ea typeface="돋움" pitchFamily="50" charset="-127"/>
                    </a:rPr>
                    <a:t>9</a:t>
                  </a:r>
                  <a:r>
                    <a:rPr lang="ko-KR" altLang="en-US" sz="800"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  <p:sp>
              <p:nvSpPr>
                <p:cNvPr id="19507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2959" y="1570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latin typeface="돋움" pitchFamily="50" charset="-127"/>
                      <a:ea typeface="돋움" pitchFamily="50" charset="-127"/>
                    </a:rPr>
                    <a:t>10</a:t>
                  </a:r>
                  <a:r>
                    <a:rPr lang="ko-KR" altLang="en-US" sz="800"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  <p:sp>
              <p:nvSpPr>
                <p:cNvPr id="19508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3192" y="1570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latin typeface="돋움" pitchFamily="50" charset="-127"/>
                      <a:ea typeface="돋움" pitchFamily="50" charset="-127"/>
                    </a:rPr>
                    <a:t>11</a:t>
                  </a:r>
                  <a:r>
                    <a:rPr lang="ko-KR" altLang="en-US" sz="800"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  <p:sp>
              <p:nvSpPr>
                <p:cNvPr id="19509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3431" y="1570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latin typeface="돋움" pitchFamily="50" charset="-127"/>
                      <a:ea typeface="돋움" pitchFamily="50" charset="-127"/>
                    </a:rPr>
                    <a:t>12</a:t>
                  </a:r>
                  <a:r>
                    <a:rPr lang="ko-KR" altLang="en-US" sz="800"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  <p:sp>
              <p:nvSpPr>
                <p:cNvPr id="19510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3663" y="1570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latin typeface="돋움" pitchFamily="50" charset="-127"/>
                      <a:ea typeface="돋움" pitchFamily="50" charset="-127"/>
                    </a:rPr>
                    <a:t>13</a:t>
                  </a:r>
                  <a:r>
                    <a:rPr lang="ko-KR" altLang="en-US" sz="800"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  <p:sp>
              <p:nvSpPr>
                <p:cNvPr id="19511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3884" y="1570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latin typeface="돋움" pitchFamily="50" charset="-127"/>
                      <a:ea typeface="돋움" pitchFamily="50" charset="-127"/>
                    </a:rPr>
                    <a:t>14</a:t>
                  </a:r>
                  <a:r>
                    <a:rPr lang="ko-KR" altLang="en-US" sz="800"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  <p:sp>
              <p:nvSpPr>
                <p:cNvPr id="19512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4104" y="1570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latin typeface="돋움" pitchFamily="50" charset="-127"/>
                      <a:ea typeface="돋움" pitchFamily="50" charset="-127"/>
                    </a:rPr>
                    <a:t>15</a:t>
                  </a:r>
                  <a:r>
                    <a:rPr lang="ko-KR" altLang="en-US" sz="800"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  <p:sp>
              <p:nvSpPr>
                <p:cNvPr id="19513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4337" y="1570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latin typeface="돋움" pitchFamily="50" charset="-127"/>
                      <a:ea typeface="돋움" pitchFamily="50" charset="-127"/>
                    </a:rPr>
                    <a:t>16</a:t>
                  </a:r>
                  <a:r>
                    <a:rPr lang="ko-KR" altLang="en-US" sz="800"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  <p:sp>
              <p:nvSpPr>
                <p:cNvPr id="19514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4565" y="1570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latin typeface="돋움" pitchFamily="50" charset="-127"/>
                      <a:ea typeface="돋움" pitchFamily="50" charset="-127"/>
                    </a:rPr>
                    <a:t>17</a:t>
                  </a:r>
                  <a:r>
                    <a:rPr lang="ko-KR" altLang="en-US" sz="800"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  <p:sp>
              <p:nvSpPr>
                <p:cNvPr id="19515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4791" y="1570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latin typeface="돋움" pitchFamily="50" charset="-127"/>
                      <a:ea typeface="돋움" pitchFamily="50" charset="-127"/>
                    </a:rPr>
                    <a:t>18</a:t>
                  </a:r>
                  <a:r>
                    <a:rPr lang="ko-KR" altLang="en-US" sz="800"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</p:grpSp>
          <p:sp>
            <p:nvSpPr>
              <p:cNvPr id="19486" name="Line 112"/>
              <p:cNvSpPr>
                <a:spLocks noChangeShapeType="1"/>
              </p:cNvSpPr>
              <p:nvPr/>
            </p:nvSpPr>
            <p:spPr bwMode="auto">
              <a:xfrm>
                <a:off x="975" y="1212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487" name="Line 113"/>
              <p:cNvSpPr>
                <a:spLocks noChangeShapeType="1"/>
              </p:cNvSpPr>
              <p:nvPr/>
            </p:nvSpPr>
            <p:spPr bwMode="auto">
              <a:xfrm>
                <a:off x="1888" y="1212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488" name="Line 114"/>
              <p:cNvSpPr>
                <a:spLocks noChangeShapeType="1"/>
              </p:cNvSpPr>
              <p:nvPr/>
            </p:nvSpPr>
            <p:spPr bwMode="auto">
              <a:xfrm>
                <a:off x="4864" y="1212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489" name="Line 115"/>
              <p:cNvSpPr>
                <a:spLocks noChangeShapeType="1"/>
              </p:cNvSpPr>
              <p:nvPr/>
            </p:nvSpPr>
            <p:spPr bwMode="auto">
              <a:xfrm>
                <a:off x="981" y="1654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9490" name="Line 116"/>
              <p:cNvSpPr>
                <a:spLocks noChangeShapeType="1"/>
              </p:cNvSpPr>
              <p:nvPr/>
            </p:nvSpPr>
            <p:spPr bwMode="auto">
              <a:xfrm>
                <a:off x="1900" y="1654"/>
                <a:ext cx="294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pic>
            <p:nvPicPr>
              <p:cNvPr id="19491" name="Picture 13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93" y="1809"/>
                <a:ext cx="1361" cy="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92" name="AutoShape 138"/>
              <p:cNvSpPr>
                <a:spLocks noChangeArrowheads="1"/>
              </p:cNvSpPr>
              <p:nvPr/>
            </p:nvSpPr>
            <p:spPr bwMode="auto">
              <a:xfrm>
                <a:off x="1276" y="1580"/>
                <a:ext cx="318" cy="13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900">
                    <a:solidFill>
                      <a:schemeClr val="bg1"/>
                    </a:solidFill>
                    <a:latin typeface="돋움" pitchFamily="50" charset="-127"/>
                    <a:ea typeface="돋움" pitchFamily="50" charset="-127"/>
                  </a:rPr>
                  <a:t>특실</a:t>
                </a:r>
              </a:p>
            </p:txBody>
          </p:sp>
          <p:sp>
            <p:nvSpPr>
              <p:cNvPr id="19493" name="AutoShape 139"/>
              <p:cNvSpPr>
                <a:spLocks noChangeArrowheads="1"/>
              </p:cNvSpPr>
              <p:nvPr/>
            </p:nvSpPr>
            <p:spPr bwMode="auto">
              <a:xfrm>
                <a:off x="3079" y="1580"/>
                <a:ext cx="318" cy="136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900">
                    <a:solidFill>
                      <a:schemeClr val="bg1"/>
                    </a:solidFill>
                    <a:latin typeface="돋움" pitchFamily="50" charset="-127"/>
                    <a:ea typeface="돋움" pitchFamily="50" charset="-127"/>
                  </a:rPr>
                  <a:t>일반실</a:t>
                </a:r>
              </a:p>
            </p:txBody>
          </p:sp>
          <p:sp>
            <p:nvSpPr>
              <p:cNvPr id="19494" name="AutoShape 140"/>
              <p:cNvSpPr>
                <a:spLocks noChangeArrowheads="1"/>
              </p:cNvSpPr>
              <p:nvPr/>
            </p:nvSpPr>
            <p:spPr bwMode="auto">
              <a:xfrm rot="10800000">
                <a:off x="1337" y="1736"/>
                <a:ext cx="181" cy="63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ko-KR" altLang="ko-KR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495" name="AutoShape 141"/>
              <p:cNvSpPr>
                <a:spLocks noChangeArrowheads="1"/>
              </p:cNvSpPr>
              <p:nvPr/>
            </p:nvSpPr>
            <p:spPr bwMode="auto">
              <a:xfrm rot="10800000">
                <a:off x="3151" y="1734"/>
                <a:ext cx="181" cy="63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rgbClr val="FFCC00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ko-KR" altLang="ko-KR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9482" name="Rectangle 143"/>
            <p:cNvSpPr>
              <a:spLocks noChangeArrowheads="1"/>
            </p:cNvSpPr>
            <p:nvPr/>
          </p:nvSpPr>
          <p:spPr bwMode="auto">
            <a:xfrm>
              <a:off x="385" y="1570"/>
              <a:ext cx="4899" cy="1089"/>
            </a:xfrm>
            <a:prstGeom prst="rect">
              <a:avLst/>
            </a:prstGeom>
            <a:noFill/>
            <a:ln w="9525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9464" name="Text Box 146"/>
          <p:cNvSpPr txBox="1">
            <a:spLocks noChangeArrowheads="1"/>
          </p:cNvSpPr>
          <p:nvPr/>
        </p:nvSpPr>
        <p:spPr bwMode="auto">
          <a:xfrm>
            <a:off x="4572000" y="942975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ko-KR" sz="2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KTX </a:t>
            </a:r>
            <a:r>
              <a:rPr lang="ko-KR" altLang="en-US" sz="2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총 모니터 수</a:t>
            </a:r>
          </a:p>
        </p:txBody>
      </p:sp>
      <p:sp>
        <p:nvSpPr>
          <p:cNvPr id="19465" name="Text Box 147"/>
          <p:cNvSpPr txBox="1">
            <a:spLocks noChangeArrowheads="1"/>
          </p:cNvSpPr>
          <p:nvPr/>
        </p:nvSpPr>
        <p:spPr bwMode="auto">
          <a:xfrm>
            <a:off x="7913688" y="94297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ko-KR" altLang="en-US" sz="2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대</a:t>
            </a:r>
          </a:p>
        </p:txBody>
      </p:sp>
      <p:sp>
        <p:nvSpPr>
          <p:cNvPr id="19466" name="Line 148"/>
          <p:cNvSpPr>
            <a:spLocks noChangeShapeType="1"/>
          </p:cNvSpPr>
          <p:nvPr/>
        </p:nvSpPr>
        <p:spPr bwMode="auto">
          <a:xfrm>
            <a:off x="4625975" y="1325563"/>
            <a:ext cx="3671888" cy="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9467" name="Line 151"/>
          <p:cNvSpPr>
            <a:spLocks noChangeShapeType="1"/>
          </p:cNvSpPr>
          <p:nvPr/>
        </p:nvSpPr>
        <p:spPr bwMode="auto">
          <a:xfrm>
            <a:off x="0" y="3500438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8" name="Rectangle 152"/>
          <p:cNvSpPr>
            <a:spLocks noChangeArrowheads="1"/>
          </p:cNvSpPr>
          <p:nvPr/>
        </p:nvSpPr>
        <p:spPr bwMode="auto">
          <a:xfrm>
            <a:off x="0" y="3449638"/>
            <a:ext cx="1042988" cy="287337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표출횟수</a:t>
            </a:r>
          </a:p>
        </p:txBody>
      </p:sp>
      <p:sp>
        <p:nvSpPr>
          <p:cNvPr id="19469" name="Rectangle 153"/>
          <p:cNvSpPr>
            <a:spLocks noChangeArrowheads="1"/>
          </p:cNvSpPr>
          <p:nvPr/>
        </p:nvSpPr>
        <p:spPr bwMode="auto">
          <a:xfrm>
            <a:off x="395288" y="3825875"/>
            <a:ext cx="3313112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90000"/>
              </a:lnSpc>
              <a:buFont typeface="Wingdings" pitchFamily="2" charset="2"/>
              <a:buChar char="§"/>
            </a:pPr>
            <a:r>
              <a:rPr kumimoji="0" lang="en-US" altLang="ko-KR" sz="1200">
                <a:latin typeface="다음_Regular" pitchFamily="2" charset="-127"/>
                <a:ea typeface="다음_Regular" pitchFamily="2" charset="-127"/>
                <a:sym typeface="Wingdings" pitchFamily="2" charset="2"/>
              </a:rPr>
              <a:t> </a:t>
            </a:r>
            <a:r>
              <a:rPr kumimoji="0" lang="en-US" altLang="ko-KR" sz="12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KTX 1</a:t>
            </a:r>
            <a:r>
              <a:rPr kumimoji="0" lang="ko-KR" altLang="en-US" sz="12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일 평균 운행횟수 </a:t>
            </a:r>
            <a:r>
              <a:rPr kumimoji="0" lang="en-US" altLang="ko-KR" sz="12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: 146</a:t>
            </a:r>
            <a:r>
              <a:rPr kumimoji="0" lang="ko-KR" altLang="en-US" sz="12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회</a:t>
            </a:r>
          </a:p>
          <a:p>
            <a:pPr algn="l">
              <a:lnSpc>
                <a:spcPct val="170000"/>
              </a:lnSpc>
              <a:buFont typeface="Wingdings" pitchFamily="2" charset="2"/>
              <a:buChar char="§"/>
            </a:pPr>
            <a:r>
              <a:rPr kumimoji="0" lang="ko-KR" altLang="en-US" sz="12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kumimoji="0" lang="en-US" altLang="ko-KR" sz="12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1</a:t>
            </a:r>
            <a:r>
              <a:rPr kumimoji="0" lang="ko-KR" altLang="en-US" sz="12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일 화면표출 횟수 </a:t>
            </a:r>
            <a:r>
              <a:rPr kumimoji="0" lang="en-US" altLang="ko-KR" sz="12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:</a:t>
            </a:r>
            <a:endParaRPr kumimoji="0" lang="en-US" altLang="ko-KR" sz="1200" b="1">
              <a:solidFill>
                <a:schemeClr val="hlink"/>
              </a:solidFill>
              <a:latin typeface="HY헤드라인M" pitchFamily="18" charset="-127"/>
              <a:ea typeface="HY헤드라인M" pitchFamily="18" charset="-127"/>
              <a:sym typeface="Wingdings" pitchFamily="2" charset="2"/>
            </a:endParaRPr>
          </a:p>
          <a:p>
            <a:pPr algn="l">
              <a:lnSpc>
                <a:spcPct val="160000"/>
              </a:lnSpc>
              <a:buFont typeface="Wingdings" pitchFamily="2" charset="2"/>
              <a:buNone/>
            </a:pPr>
            <a:r>
              <a:rPr kumimoji="0" lang="en-US" altLang="ko-KR" sz="12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  </a:t>
            </a:r>
            <a:r>
              <a:rPr kumimoji="0" lang="en-US" altLang="ko-KR" sz="10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- 76</a:t>
            </a:r>
            <a:r>
              <a:rPr kumimoji="0" lang="ko-KR" altLang="en-US" sz="10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대</a:t>
            </a:r>
            <a:r>
              <a:rPr kumimoji="0" lang="en-US" altLang="ko-KR" sz="10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/1</a:t>
            </a:r>
            <a:r>
              <a:rPr kumimoji="0" lang="ko-KR" altLang="en-US" sz="10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편성 </a:t>
            </a:r>
            <a:r>
              <a:rPr kumimoji="0" lang="en-US" altLang="ko-KR" sz="10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× 146</a:t>
            </a:r>
            <a:r>
              <a:rPr kumimoji="0" lang="ko-KR" altLang="en-US" sz="10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회 </a:t>
            </a:r>
            <a:r>
              <a:rPr kumimoji="0" lang="en-US" altLang="ko-KR" sz="10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= 11,096</a:t>
            </a:r>
            <a:r>
              <a:rPr kumimoji="0" lang="ko-KR" altLang="en-US" sz="10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회</a:t>
            </a:r>
          </a:p>
        </p:txBody>
      </p:sp>
      <p:sp>
        <p:nvSpPr>
          <p:cNvPr id="19470" name="Text Box 155"/>
          <p:cNvSpPr txBox="1">
            <a:spLocks noChangeArrowheads="1"/>
          </p:cNvSpPr>
          <p:nvPr/>
        </p:nvSpPr>
        <p:spPr bwMode="auto">
          <a:xfrm>
            <a:off x="323850" y="5026025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ko-KR" sz="2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개월 화면표출 횟수</a:t>
            </a:r>
          </a:p>
        </p:txBody>
      </p:sp>
      <p:sp>
        <p:nvSpPr>
          <p:cNvPr id="19471" name="Text Box 157"/>
          <p:cNvSpPr txBox="1">
            <a:spLocks noChangeArrowheads="1"/>
          </p:cNvSpPr>
          <p:nvPr/>
        </p:nvSpPr>
        <p:spPr bwMode="auto">
          <a:xfrm>
            <a:off x="4562475" y="501650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ko-KR" altLang="en-US" sz="2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회</a:t>
            </a:r>
          </a:p>
        </p:txBody>
      </p:sp>
      <p:sp>
        <p:nvSpPr>
          <p:cNvPr id="19472" name="Line 158"/>
          <p:cNvSpPr>
            <a:spLocks noChangeShapeType="1"/>
          </p:cNvSpPr>
          <p:nvPr/>
        </p:nvSpPr>
        <p:spPr bwMode="auto">
          <a:xfrm>
            <a:off x="390525" y="5413375"/>
            <a:ext cx="46085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9473" name="Picture 16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025" y="3789363"/>
            <a:ext cx="2016125" cy="1370012"/>
          </a:xfrm>
          <a:prstGeom prst="rect">
            <a:avLst/>
          </a:prstGeom>
          <a:noFill/>
          <a:ln w="38100" algn="ctr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19474" name="Text Box 168"/>
          <p:cNvSpPr txBox="1">
            <a:spLocks noChangeArrowheads="1"/>
          </p:cNvSpPr>
          <p:nvPr/>
        </p:nvSpPr>
        <p:spPr bwMode="auto">
          <a:xfrm>
            <a:off x="0" y="5732463"/>
            <a:ext cx="66246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400" b="1" i="1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en-US" altLang="ko-KR" sz="1400" b="1" i="1">
                <a:solidFill>
                  <a:srgbClr val="4D4D4D"/>
                </a:solidFill>
                <a:latin typeface="다음_Regular" pitchFamily="2" charset="-127"/>
                <a:ea typeface="HY헤드라인M" pitchFamily="18" charset="-127"/>
              </a:rPr>
              <a:t>”</a:t>
            </a:r>
            <a:r>
              <a:rPr lang="en-US" altLang="ko-KR" sz="1400" b="1" i="1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LED</a:t>
            </a:r>
            <a:r>
              <a:rPr lang="ko-KR" altLang="en-US" sz="1400" b="1" i="1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를 통해 귀사의 광고가 월 </a:t>
            </a:r>
            <a:r>
              <a:rPr lang="en-US" altLang="ko-KR" sz="1400" b="1" i="1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332,880</a:t>
            </a:r>
            <a:r>
              <a:rPr lang="ko-KR" altLang="en-US" sz="1400" b="1" i="1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회 표출됩니다</a:t>
            </a:r>
            <a:r>
              <a:rPr lang="en-US" altLang="ko-KR" sz="1400" b="1" i="1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 </a:t>
            </a:r>
          </a:p>
        </p:txBody>
      </p:sp>
      <p:sp>
        <p:nvSpPr>
          <p:cNvPr id="19475" name="Line 169"/>
          <p:cNvSpPr>
            <a:spLocks noChangeShapeType="1"/>
          </p:cNvSpPr>
          <p:nvPr/>
        </p:nvSpPr>
        <p:spPr bwMode="auto">
          <a:xfrm flipV="1">
            <a:off x="496888" y="4508500"/>
            <a:ext cx="24479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9476" name="Picture 179" descr="삼성전자 애니콜'-_0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425" y="4725988"/>
            <a:ext cx="1439863" cy="1085850"/>
          </a:xfrm>
          <a:prstGeom prst="rect">
            <a:avLst/>
          </a:prstGeom>
          <a:noFill/>
          <a:ln w="38100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82" name="TextBox 81"/>
          <p:cNvSpPr txBox="1"/>
          <p:nvPr/>
        </p:nvSpPr>
        <p:spPr>
          <a:xfrm>
            <a:off x="6654800" y="785813"/>
            <a:ext cx="12747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3,496</a:t>
            </a:r>
            <a:endParaRPr lang="ko-KR" altLang="en-US" sz="28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933575" y="4221163"/>
            <a:ext cx="8524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11,096</a:t>
            </a:r>
            <a:endParaRPr lang="ko-KR" alt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57500" y="4905375"/>
            <a:ext cx="1752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332,880</a:t>
            </a:r>
            <a:endParaRPr lang="ko-KR" altLang="en-US" sz="28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9480" name="Text Box 171"/>
          <p:cNvSpPr txBox="1">
            <a:spLocks noChangeArrowheads="1"/>
          </p:cNvSpPr>
          <p:nvPr/>
        </p:nvSpPr>
        <p:spPr bwMode="auto">
          <a:xfrm>
            <a:off x="2711450" y="4292600"/>
            <a:ext cx="28892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kumimoji="0" lang="ko-KR" altLang="en-US" sz="12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회</a:t>
            </a:r>
            <a:endParaRPr lang="ko-KR" altLang="en-US" sz="1200">
              <a:solidFill>
                <a:schemeClr val="hlink"/>
              </a:solidFill>
              <a:latin typeface="다음_Regular" pitchFamily="2" charset="-127"/>
              <a:ea typeface="다음_Regular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80" descr="모니터수표출횟수(하얀바탕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_x133054696" descr="EMB0000122c037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492375"/>
            <a:ext cx="1943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Line 124"/>
          <p:cNvSpPr>
            <a:spLocks noChangeShapeType="1"/>
          </p:cNvSpPr>
          <p:nvPr/>
        </p:nvSpPr>
        <p:spPr bwMode="auto">
          <a:xfrm>
            <a:off x="0" y="44450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485" name="Rectangle 123"/>
          <p:cNvSpPr>
            <a:spLocks noChangeArrowheads="1"/>
          </p:cNvSpPr>
          <p:nvPr/>
        </p:nvSpPr>
        <p:spPr bwMode="auto">
          <a:xfrm>
            <a:off x="0" y="44450"/>
            <a:ext cx="1403350" cy="287338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산천행 모니터 수</a:t>
            </a:r>
          </a:p>
        </p:txBody>
      </p:sp>
      <p:sp>
        <p:nvSpPr>
          <p:cNvPr id="20486" name="Rectangle 136"/>
          <p:cNvSpPr>
            <a:spLocks noChangeArrowheads="1"/>
          </p:cNvSpPr>
          <p:nvPr/>
        </p:nvSpPr>
        <p:spPr bwMode="auto">
          <a:xfrm>
            <a:off x="323850" y="476250"/>
            <a:ext cx="41767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ko-KR" sz="12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1</a:t>
            </a:r>
            <a:r>
              <a:rPr lang="ko-KR" altLang="en-US" sz="12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편성 당 모니터 수</a:t>
            </a:r>
            <a:r>
              <a:rPr lang="en-US" altLang="ko-KR" sz="12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1200" b="1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36</a:t>
            </a:r>
            <a:r>
              <a:rPr lang="ko-KR" altLang="en-US" sz="1200" b="1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대</a:t>
            </a:r>
            <a:r>
              <a:rPr lang="ko-KR" altLang="en-US" sz="12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</a:t>
            </a:r>
          </a:p>
          <a:p>
            <a:pPr algn="l">
              <a:spcBef>
                <a:spcPct val="50000"/>
              </a:spcBef>
            </a:pPr>
            <a:r>
              <a:rPr lang="ko-KR" altLang="en-US" sz="12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10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1,2,5,7</a:t>
            </a: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호차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(4</a:t>
            </a: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대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), 3</a:t>
            </a: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호차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(8</a:t>
            </a: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대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특실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), 4</a:t>
            </a: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호차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(6</a:t>
            </a: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대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스낵카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), 8</a:t>
            </a: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호차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(6</a:t>
            </a: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대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algn="l">
              <a:spcBef>
                <a:spcPct val="50000"/>
              </a:spcBef>
            </a:pP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총 모니터 수 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: 1</a:t>
            </a: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편성 모니터 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36</a:t>
            </a: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대  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X </a:t>
            </a: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총 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24</a:t>
            </a: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편성  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=  864 </a:t>
            </a: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대</a:t>
            </a:r>
          </a:p>
        </p:txBody>
      </p:sp>
      <p:sp>
        <p:nvSpPr>
          <p:cNvPr id="20487" name="Text Box 146"/>
          <p:cNvSpPr txBox="1">
            <a:spLocks noChangeArrowheads="1"/>
          </p:cNvSpPr>
          <p:nvPr/>
        </p:nvSpPr>
        <p:spPr bwMode="auto">
          <a:xfrm>
            <a:off x="4500563" y="654050"/>
            <a:ext cx="4248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ko-KR" sz="2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KTX </a:t>
            </a:r>
            <a:r>
              <a:rPr lang="ko-KR" altLang="en-US" sz="2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산천행 총 모니터 수            </a:t>
            </a:r>
          </a:p>
        </p:txBody>
      </p:sp>
      <p:sp>
        <p:nvSpPr>
          <p:cNvPr id="20488" name="Text Box 147"/>
          <p:cNvSpPr txBox="1">
            <a:spLocks noChangeArrowheads="1"/>
          </p:cNvSpPr>
          <p:nvPr/>
        </p:nvSpPr>
        <p:spPr bwMode="auto">
          <a:xfrm>
            <a:off x="8243888" y="619125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ko-KR" altLang="en-US" sz="2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대</a:t>
            </a:r>
          </a:p>
        </p:txBody>
      </p:sp>
      <p:sp>
        <p:nvSpPr>
          <p:cNvPr id="20489" name="Line 148"/>
          <p:cNvSpPr>
            <a:spLocks noChangeShapeType="1"/>
          </p:cNvSpPr>
          <p:nvPr/>
        </p:nvSpPr>
        <p:spPr bwMode="auto">
          <a:xfrm>
            <a:off x="4625975" y="1036638"/>
            <a:ext cx="4049713" cy="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490" name="Line 151"/>
          <p:cNvSpPr>
            <a:spLocks noChangeShapeType="1"/>
          </p:cNvSpPr>
          <p:nvPr/>
        </p:nvSpPr>
        <p:spPr bwMode="auto">
          <a:xfrm>
            <a:off x="0" y="4005263"/>
            <a:ext cx="9144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491" name="Rectangle 152"/>
          <p:cNvSpPr>
            <a:spLocks noChangeArrowheads="1"/>
          </p:cNvSpPr>
          <p:nvPr/>
        </p:nvSpPr>
        <p:spPr bwMode="auto">
          <a:xfrm>
            <a:off x="0" y="3978275"/>
            <a:ext cx="1331913" cy="287338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2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산천행 표출횟수</a:t>
            </a:r>
          </a:p>
        </p:txBody>
      </p:sp>
      <p:sp>
        <p:nvSpPr>
          <p:cNvPr id="20492" name="Rectangle 153"/>
          <p:cNvSpPr>
            <a:spLocks noChangeArrowheads="1"/>
          </p:cNvSpPr>
          <p:nvPr/>
        </p:nvSpPr>
        <p:spPr bwMode="auto">
          <a:xfrm>
            <a:off x="395288" y="4375150"/>
            <a:ext cx="3313112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90000"/>
              </a:lnSpc>
              <a:buFont typeface="Wingdings" pitchFamily="2" charset="2"/>
              <a:buChar char="§"/>
            </a:pPr>
            <a:r>
              <a:rPr kumimoji="0" lang="en-US" altLang="ko-KR" sz="1200">
                <a:latin typeface="다음_Regular" pitchFamily="2" charset="-127"/>
                <a:ea typeface="다음_Regular" pitchFamily="2" charset="-127"/>
                <a:sym typeface="Wingdings" pitchFamily="2" charset="2"/>
              </a:rPr>
              <a:t> </a:t>
            </a:r>
            <a:r>
              <a:rPr kumimoji="0" lang="en-US" altLang="ko-KR" sz="12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KTX 1</a:t>
            </a:r>
            <a:r>
              <a:rPr kumimoji="0" lang="ko-KR" altLang="en-US" sz="12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일 평균 운행횟수 </a:t>
            </a:r>
            <a:r>
              <a:rPr kumimoji="0" lang="en-US" altLang="ko-KR" sz="12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: 76</a:t>
            </a:r>
            <a:r>
              <a:rPr kumimoji="0" lang="ko-KR" altLang="en-US" sz="12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회</a:t>
            </a:r>
          </a:p>
          <a:p>
            <a:pPr algn="l">
              <a:lnSpc>
                <a:spcPct val="170000"/>
              </a:lnSpc>
              <a:buFont typeface="Wingdings" pitchFamily="2" charset="2"/>
              <a:buChar char="§"/>
            </a:pPr>
            <a:r>
              <a:rPr kumimoji="0" lang="ko-KR" altLang="en-US" sz="12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</a:t>
            </a:r>
            <a:r>
              <a:rPr kumimoji="0" lang="en-US" altLang="ko-KR" sz="12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1</a:t>
            </a:r>
            <a:r>
              <a:rPr kumimoji="0" lang="ko-KR" altLang="en-US" sz="12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일 화면표출 횟수 </a:t>
            </a:r>
            <a:r>
              <a:rPr kumimoji="0" lang="en-US" altLang="ko-KR" sz="12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:</a:t>
            </a:r>
            <a:endParaRPr kumimoji="0" lang="en-US" altLang="ko-KR" sz="1200" b="1">
              <a:solidFill>
                <a:schemeClr val="hlink"/>
              </a:solidFill>
              <a:latin typeface="HY헤드라인M" pitchFamily="18" charset="-127"/>
              <a:ea typeface="HY헤드라인M" pitchFamily="18" charset="-127"/>
              <a:sym typeface="Wingdings" pitchFamily="2" charset="2"/>
            </a:endParaRPr>
          </a:p>
          <a:p>
            <a:pPr algn="l">
              <a:lnSpc>
                <a:spcPct val="160000"/>
              </a:lnSpc>
              <a:buFont typeface="Wingdings" pitchFamily="2" charset="2"/>
              <a:buNone/>
            </a:pPr>
            <a:r>
              <a:rPr kumimoji="0" lang="en-US" altLang="ko-KR" sz="12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   </a:t>
            </a:r>
            <a:r>
              <a:rPr kumimoji="0" lang="en-US" altLang="ko-KR" sz="10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- 36</a:t>
            </a:r>
            <a:r>
              <a:rPr kumimoji="0" lang="ko-KR" altLang="en-US" sz="10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대</a:t>
            </a:r>
            <a:r>
              <a:rPr kumimoji="0" lang="en-US" altLang="ko-KR" sz="10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/1</a:t>
            </a:r>
            <a:r>
              <a:rPr kumimoji="0" lang="ko-KR" altLang="en-US" sz="10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편성 </a:t>
            </a:r>
            <a:r>
              <a:rPr kumimoji="0" lang="en-US" altLang="ko-KR" sz="10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× 76</a:t>
            </a:r>
            <a:r>
              <a:rPr kumimoji="0" lang="ko-KR" altLang="en-US" sz="10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회 </a:t>
            </a:r>
            <a:r>
              <a:rPr kumimoji="0" lang="en-US" altLang="ko-KR" sz="10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= 2,736</a:t>
            </a:r>
            <a:r>
              <a:rPr kumimoji="0" lang="ko-KR" altLang="en-US" sz="1000"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회</a:t>
            </a:r>
          </a:p>
        </p:txBody>
      </p:sp>
      <p:sp>
        <p:nvSpPr>
          <p:cNvPr id="20493" name="Text Box 155"/>
          <p:cNvSpPr txBox="1">
            <a:spLocks noChangeArrowheads="1"/>
          </p:cNvSpPr>
          <p:nvPr/>
        </p:nvSpPr>
        <p:spPr bwMode="auto">
          <a:xfrm>
            <a:off x="323850" y="5591175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ko-KR" sz="2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개월 화면표출 횟수</a:t>
            </a:r>
          </a:p>
        </p:txBody>
      </p:sp>
      <p:sp>
        <p:nvSpPr>
          <p:cNvPr id="20494" name="Text Box 157"/>
          <p:cNvSpPr txBox="1">
            <a:spLocks noChangeArrowheads="1"/>
          </p:cNvSpPr>
          <p:nvPr/>
        </p:nvSpPr>
        <p:spPr bwMode="auto">
          <a:xfrm>
            <a:off x="4138613" y="558165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ko-KR" altLang="en-US" sz="20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</a:rPr>
              <a:t>회</a:t>
            </a:r>
          </a:p>
        </p:txBody>
      </p:sp>
      <p:sp>
        <p:nvSpPr>
          <p:cNvPr id="20495" name="Line 158"/>
          <p:cNvSpPr>
            <a:spLocks noChangeShapeType="1"/>
          </p:cNvSpPr>
          <p:nvPr/>
        </p:nvSpPr>
        <p:spPr bwMode="auto">
          <a:xfrm>
            <a:off x="390525" y="5978525"/>
            <a:ext cx="46085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496" name="Text Box 168"/>
          <p:cNvSpPr txBox="1">
            <a:spLocks noChangeArrowheads="1"/>
          </p:cNvSpPr>
          <p:nvPr/>
        </p:nvSpPr>
        <p:spPr bwMode="auto">
          <a:xfrm>
            <a:off x="0" y="6121400"/>
            <a:ext cx="66246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ko-KR" sz="1400" b="1" i="1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en-US" altLang="ko-KR" sz="1400" b="1" i="1">
                <a:solidFill>
                  <a:srgbClr val="4D4D4D"/>
                </a:solidFill>
                <a:latin typeface="다음_Regular" pitchFamily="2" charset="-127"/>
                <a:ea typeface="HY헤드라인M" pitchFamily="18" charset="-127"/>
              </a:rPr>
              <a:t>”</a:t>
            </a:r>
            <a:r>
              <a:rPr lang="en-US" altLang="ko-KR" sz="1400" b="1" i="1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LED</a:t>
            </a:r>
            <a:r>
              <a:rPr lang="ko-KR" altLang="en-US" sz="1400" b="1" i="1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를 통해 귀사의 광고가 월 </a:t>
            </a:r>
            <a:r>
              <a:rPr lang="en-US" altLang="ko-KR" sz="1400" b="1" i="1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82,080</a:t>
            </a:r>
            <a:r>
              <a:rPr lang="ko-KR" altLang="en-US" sz="1400" b="1" i="1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회 표출됩니다</a:t>
            </a:r>
            <a:r>
              <a:rPr lang="en-US" altLang="ko-KR" sz="1400" b="1" i="1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 </a:t>
            </a:r>
          </a:p>
        </p:txBody>
      </p:sp>
      <p:sp>
        <p:nvSpPr>
          <p:cNvPr id="20497" name="Line 169"/>
          <p:cNvSpPr>
            <a:spLocks noChangeShapeType="1"/>
          </p:cNvSpPr>
          <p:nvPr/>
        </p:nvSpPr>
        <p:spPr bwMode="auto">
          <a:xfrm flipV="1">
            <a:off x="496888" y="5057775"/>
            <a:ext cx="24479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7380288" y="476250"/>
            <a:ext cx="900112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864</a:t>
            </a:r>
            <a:endParaRPr lang="ko-KR" altLang="en-US" sz="28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052638" y="4786313"/>
            <a:ext cx="7334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2,736</a:t>
            </a:r>
            <a:endParaRPr lang="ko-KR" altLang="en-US" sz="14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00338" y="5470525"/>
            <a:ext cx="15128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명조" pitchFamily="18" charset="-127"/>
                <a:ea typeface="HY견명조" pitchFamily="18" charset="-127"/>
              </a:rPr>
              <a:t>82,080</a:t>
            </a:r>
            <a:endParaRPr lang="ko-KR" altLang="en-US" sz="28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20501" name="Text Box 171"/>
          <p:cNvSpPr txBox="1">
            <a:spLocks noChangeArrowheads="1"/>
          </p:cNvSpPr>
          <p:nvPr/>
        </p:nvSpPr>
        <p:spPr bwMode="auto">
          <a:xfrm>
            <a:off x="2711450" y="4841875"/>
            <a:ext cx="28892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kumimoji="0" lang="ko-KR" altLang="en-US" sz="1200">
                <a:solidFill>
                  <a:schemeClr val="hlink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회</a:t>
            </a:r>
            <a:endParaRPr lang="ko-KR" altLang="en-US" sz="1200">
              <a:solidFill>
                <a:schemeClr val="hlink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grpSp>
        <p:nvGrpSpPr>
          <p:cNvPr id="20502" name="그룹 85"/>
          <p:cNvGrpSpPr>
            <a:grpSpLocks/>
          </p:cNvGrpSpPr>
          <p:nvPr/>
        </p:nvGrpSpPr>
        <p:grpSpPr bwMode="auto">
          <a:xfrm>
            <a:off x="2268538" y="1339850"/>
            <a:ext cx="4319587" cy="863600"/>
            <a:chOff x="467743" y="1845369"/>
            <a:chExt cx="4320282" cy="863551"/>
          </a:xfrm>
        </p:grpSpPr>
        <p:sp>
          <p:nvSpPr>
            <p:cNvPr id="20517" name="직사각형 82"/>
            <p:cNvSpPr>
              <a:spLocks noChangeArrowheads="1"/>
            </p:cNvSpPr>
            <p:nvPr/>
          </p:nvSpPr>
          <p:spPr bwMode="auto">
            <a:xfrm>
              <a:off x="539751" y="1845369"/>
              <a:ext cx="4248274" cy="79154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20518" name="Group 144"/>
            <p:cNvGrpSpPr>
              <a:grpSpLocks/>
            </p:cNvGrpSpPr>
            <p:nvPr/>
          </p:nvGrpSpPr>
          <p:grpSpPr bwMode="auto">
            <a:xfrm>
              <a:off x="684213" y="1988840"/>
              <a:ext cx="3959225" cy="647700"/>
              <a:chOff x="430" y="1174"/>
              <a:chExt cx="2494" cy="408"/>
            </a:xfrm>
          </p:grpSpPr>
          <p:grpSp>
            <p:nvGrpSpPr>
              <p:cNvPr id="20522" name="Group 2"/>
              <p:cNvGrpSpPr>
                <a:grpSpLocks/>
              </p:cNvGrpSpPr>
              <p:nvPr/>
            </p:nvGrpSpPr>
            <p:grpSpPr bwMode="auto">
              <a:xfrm>
                <a:off x="514" y="1174"/>
                <a:ext cx="1866" cy="282"/>
                <a:chOff x="644" y="1123"/>
                <a:chExt cx="1866" cy="282"/>
              </a:xfrm>
            </p:grpSpPr>
            <p:pic>
              <p:nvPicPr>
                <p:cNvPr id="20534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44" y="1123"/>
                  <a:ext cx="258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35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916" y="1135"/>
                  <a:ext cx="226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36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149" y="1169"/>
                  <a:ext cx="221" cy="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37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376" y="1169"/>
                  <a:ext cx="221" cy="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38" name="Picture 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603" y="1169"/>
                  <a:ext cx="221" cy="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39" name="Picture 8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835" y="1169"/>
                  <a:ext cx="221" cy="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40" name="Picture 9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062" y="1169"/>
                  <a:ext cx="221" cy="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541" name="Picture 10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289" y="1169"/>
                  <a:ext cx="221" cy="2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0523" name="Group 91"/>
              <p:cNvGrpSpPr>
                <a:grpSpLocks/>
              </p:cNvGrpSpPr>
              <p:nvPr/>
            </p:nvGrpSpPr>
            <p:grpSpPr bwMode="auto">
              <a:xfrm>
                <a:off x="430" y="1429"/>
                <a:ext cx="2494" cy="153"/>
                <a:chOff x="657" y="1564"/>
                <a:chExt cx="2494" cy="153"/>
              </a:xfrm>
            </p:grpSpPr>
            <p:sp>
              <p:nvSpPr>
                <p:cNvPr id="19496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657" y="1564"/>
                  <a:ext cx="363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ko-KR" altLang="en-US" sz="800">
                      <a:solidFill>
                        <a:schemeClr val="bg1">
                          <a:lumMod val="65000"/>
                        </a:schemeClr>
                      </a:solidFill>
                      <a:latin typeface="돋움" pitchFamily="50" charset="-127"/>
                      <a:ea typeface="돋움" pitchFamily="50" charset="-127"/>
                    </a:rPr>
                    <a:t>동력차</a:t>
                  </a:r>
                </a:p>
              </p:txBody>
            </p:sp>
            <p:sp>
              <p:nvSpPr>
                <p:cNvPr id="19497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2788" y="1582"/>
                  <a:ext cx="363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ko-KR" altLang="en-US" sz="800" dirty="0">
                      <a:solidFill>
                        <a:schemeClr val="bg1">
                          <a:lumMod val="65000"/>
                        </a:schemeClr>
                      </a:solidFill>
                      <a:latin typeface="돋움" pitchFamily="50" charset="-127"/>
                      <a:ea typeface="돋움" pitchFamily="50" charset="-127"/>
                    </a:rPr>
                    <a:t>동력차</a:t>
                  </a:r>
                </a:p>
              </p:txBody>
            </p:sp>
            <p:sp>
              <p:nvSpPr>
                <p:cNvPr id="20526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929" y="1564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latin typeface="돋움" pitchFamily="50" charset="-127"/>
                      <a:ea typeface="돋움" pitchFamily="50" charset="-127"/>
                    </a:rPr>
                    <a:t>1</a:t>
                  </a:r>
                  <a:r>
                    <a:rPr lang="ko-KR" altLang="en-US" sz="800"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  <p:sp>
              <p:nvSpPr>
                <p:cNvPr id="20527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1157" y="1564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latin typeface="돋움" pitchFamily="50" charset="-127"/>
                      <a:ea typeface="돋움" pitchFamily="50" charset="-127"/>
                    </a:rPr>
                    <a:t>2</a:t>
                  </a:r>
                  <a:r>
                    <a:rPr lang="ko-KR" altLang="en-US" sz="800"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  <p:sp>
              <p:nvSpPr>
                <p:cNvPr id="20528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1371" y="1570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solidFill>
                        <a:srgbClr val="FF0000"/>
                      </a:solidFill>
                      <a:latin typeface="돋움" pitchFamily="50" charset="-127"/>
                      <a:ea typeface="돋움" pitchFamily="50" charset="-127"/>
                    </a:rPr>
                    <a:t>3</a:t>
                  </a:r>
                  <a:r>
                    <a:rPr lang="ko-KR" altLang="en-US" sz="800">
                      <a:solidFill>
                        <a:srgbClr val="FF0000"/>
                      </a:solidFill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  <p:sp>
              <p:nvSpPr>
                <p:cNvPr id="2052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598" y="1570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solidFill>
                        <a:srgbClr val="0000FF"/>
                      </a:solidFill>
                      <a:latin typeface="돋움" pitchFamily="50" charset="-127"/>
                      <a:ea typeface="돋움" pitchFamily="50" charset="-127"/>
                    </a:rPr>
                    <a:t>4</a:t>
                  </a:r>
                  <a:r>
                    <a:rPr lang="ko-KR" altLang="en-US" sz="800">
                      <a:solidFill>
                        <a:srgbClr val="0000FF"/>
                      </a:solidFill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  <p:sp>
              <p:nvSpPr>
                <p:cNvPr id="20530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1831" y="1570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latin typeface="돋움" pitchFamily="50" charset="-127"/>
                      <a:ea typeface="돋움" pitchFamily="50" charset="-127"/>
                    </a:rPr>
                    <a:t>5</a:t>
                  </a:r>
                  <a:r>
                    <a:rPr lang="ko-KR" altLang="en-US" sz="800"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  <p:sp>
              <p:nvSpPr>
                <p:cNvPr id="20531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052" y="1570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solidFill>
                        <a:srgbClr val="00B050"/>
                      </a:solidFill>
                      <a:latin typeface="돋움" pitchFamily="50" charset="-127"/>
                      <a:ea typeface="돋움" pitchFamily="50" charset="-127"/>
                    </a:rPr>
                    <a:t>6</a:t>
                  </a:r>
                  <a:r>
                    <a:rPr lang="ko-KR" altLang="en-US" sz="800">
                      <a:solidFill>
                        <a:srgbClr val="00B050"/>
                      </a:solidFill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  <p:sp>
              <p:nvSpPr>
                <p:cNvPr id="20532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279" y="1570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latin typeface="돋움" pitchFamily="50" charset="-127"/>
                      <a:ea typeface="돋움" pitchFamily="50" charset="-127"/>
                    </a:rPr>
                    <a:t>7</a:t>
                  </a:r>
                  <a:r>
                    <a:rPr lang="ko-KR" altLang="en-US" sz="800"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  <p:sp>
              <p:nvSpPr>
                <p:cNvPr id="20533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2505" y="1570"/>
                  <a:ext cx="318" cy="13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sz="800">
                      <a:latin typeface="돋움" pitchFamily="50" charset="-127"/>
                      <a:ea typeface="돋움" pitchFamily="50" charset="-127"/>
                    </a:rPr>
                    <a:t>8</a:t>
                  </a:r>
                  <a:r>
                    <a:rPr lang="ko-KR" altLang="en-US" sz="800">
                      <a:latin typeface="돋움" pitchFamily="50" charset="-127"/>
                      <a:ea typeface="돋움" pitchFamily="50" charset="-127"/>
                    </a:rPr>
                    <a:t>호차</a:t>
                  </a:r>
                </a:p>
              </p:txBody>
            </p:sp>
          </p:grpSp>
        </p:grpSp>
        <p:sp>
          <p:nvSpPr>
            <p:cNvPr id="20519" name="Rectangle 143"/>
            <p:cNvSpPr>
              <a:spLocks noChangeArrowheads="1"/>
            </p:cNvSpPr>
            <p:nvPr/>
          </p:nvSpPr>
          <p:spPr bwMode="auto">
            <a:xfrm>
              <a:off x="467743" y="1845370"/>
              <a:ext cx="4176266" cy="863550"/>
            </a:xfrm>
            <a:prstGeom prst="rect">
              <a:avLst/>
            </a:prstGeom>
            <a:noFill/>
            <a:ln w="9525" algn="ctr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20520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89412" y="1989087"/>
              <a:ext cx="382588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1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79912" y="2020837"/>
              <a:ext cx="3603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03" name="Rectangle 2"/>
          <p:cNvSpPr>
            <a:spLocks noChangeArrowheads="1"/>
          </p:cNvSpPr>
          <p:nvPr/>
        </p:nvSpPr>
        <p:spPr bwMode="auto">
          <a:xfrm>
            <a:off x="0" y="-38735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20504" name="_x133054696" descr="EMB0000122c037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2492375"/>
            <a:ext cx="19446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5" name="TextBox 86"/>
          <p:cNvSpPr txBox="1">
            <a:spLocks noChangeArrowheads="1"/>
          </p:cNvSpPr>
          <p:nvPr/>
        </p:nvSpPr>
        <p:spPr bwMode="auto">
          <a:xfrm>
            <a:off x="1258888" y="2276475"/>
            <a:ext cx="2152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800">
                <a:latin typeface="HY헤드라인M" pitchFamily="18" charset="-127"/>
                <a:ea typeface="HY헤드라인M" pitchFamily="18" charset="-127"/>
              </a:rPr>
              <a:t>천장 모니터</a:t>
            </a:r>
            <a:r>
              <a:rPr lang="en-US" altLang="ko-KR" sz="80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800">
                <a:latin typeface="HY헤드라인M" pitchFamily="18" charset="-127"/>
                <a:ea typeface="HY헤드라인M" pitchFamily="18" charset="-127"/>
              </a:rPr>
              <a:t>양면형</a:t>
            </a:r>
            <a:r>
              <a:rPr lang="en-US" altLang="ko-KR" sz="800">
                <a:latin typeface="HY헤드라인M" pitchFamily="18" charset="-127"/>
                <a:ea typeface="HY헤드라인M" pitchFamily="18" charset="-127"/>
              </a:rPr>
              <a:t>) : </a:t>
            </a:r>
            <a:r>
              <a:rPr lang="ko-KR" altLang="en-US" sz="800">
                <a:latin typeface="HY헤드라인M" pitchFamily="18" charset="-127"/>
                <a:ea typeface="HY헤드라인M" pitchFamily="18" charset="-127"/>
              </a:rPr>
              <a:t>특실 </a:t>
            </a:r>
            <a:r>
              <a:rPr lang="en-US" altLang="ko-KR" sz="80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800">
                <a:latin typeface="HY헤드라인M" pitchFamily="18" charset="-127"/>
                <a:ea typeface="HY헤드라인M" pitchFamily="18" charset="-127"/>
              </a:rPr>
              <a:t>대</a:t>
            </a:r>
            <a:r>
              <a:rPr lang="en-US" altLang="ko-KR" sz="80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800">
                <a:latin typeface="HY헤드라인M" pitchFamily="18" charset="-127"/>
                <a:ea typeface="HY헤드라인M" pitchFamily="18" charset="-127"/>
              </a:rPr>
              <a:t>일반실 </a:t>
            </a:r>
            <a:r>
              <a:rPr lang="en-US" altLang="ko-KR" sz="80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800">
                <a:latin typeface="HY헤드라인M" pitchFamily="18" charset="-127"/>
                <a:ea typeface="HY헤드라인M" pitchFamily="18" charset="-127"/>
              </a:rPr>
              <a:t>대</a:t>
            </a:r>
          </a:p>
        </p:txBody>
      </p:sp>
      <p:sp>
        <p:nvSpPr>
          <p:cNvPr id="20506" name="Rectangle 4"/>
          <p:cNvSpPr>
            <a:spLocks noChangeArrowheads="1"/>
          </p:cNvSpPr>
          <p:nvPr/>
        </p:nvSpPr>
        <p:spPr bwMode="auto">
          <a:xfrm>
            <a:off x="0" y="-38735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0507" name="Rectangle 6"/>
          <p:cNvSpPr>
            <a:spLocks noChangeArrowheads="1"/>
          </p:cNvSpPr>
          <p:nvPr/>
        </p:nvSpPr>
        <p:spPr bwMode="auto">
          <a:xfrm>
            <a:off x="0" y="-38735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20508" name="_x133253856" descr="EMB0000122c038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8975" y="2492375"/>
            <a:ext cx="19446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9" name="TextBox 90"/>
          <p:cNvSpPr txBox="1">
            <a:spLocks noChangeArrowheads="1"/>
          </p:cNvSpPr>
          <p:nvPr/>
        </p:nvSpPr>
        <p:spPr bwMode="auto">
          <a:xfrm>
            <a:off x="4572000" y="2276475"/>
            <a:ext cx="18049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800">
                <a:latin typeface="HY헤드라인M" pitchFamily="18" charset="-127"/>
                <a:ea typeface="HY헤드라인M" pitchFamily="18" charset="-127"/>
              </a:rPr>
              <a:t>특실 출입문 좌석 개별 모니터 </a:t>
            </a:r>
            <a:r>
              <a:rPr lang="en-US" altLang="ko-KR" sz="800">
                <a:latin typeface="HY헤드라인M" pitchFamily="18" charset="-127"/>
                <a:ea typeface="HY헤드라인M" pitchFamily="18" charset="-127"/>
              </a:rPr>
              <a:t>: 4</a:t>
            </a:r>
            <a:r>
              <a:rPr lang="ko-KR" altLang="en-US" sz="800">
                <a:latin typeface="HY헤드라인M" pitchFamily="18" charset="-127"/>
                <a:ea typeface="HY헤드라인M" pitchFamily="18" charset="-127"/>
              </a:rPr>
              <a:t>대</a:t>
            </a:r>
          </a:p>
        </p:txBody>
      </p:sp>
      <p:sp>
        <p:nvSpPr>
          <p:cNvPr id="20510" name="Rectangle 8"/>
          <p:cNvSpPr>
            <a:spLocks noChangeArrowheads="1"/>
          </p:cNvSpPr>
          <p:nvPr/>
        </p:nvSpPr>
        <p:spPr bwMode="auto">
          <a:xfrm>
            <a:off x="0" y="-38735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20511" name="_x133054696" descr="EMB0000122c038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688" y="2492375"/>
            <a:ext cx="1943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2" name="TextBox 93"/>
          <p:cNvSpPr txBox="1">
            <a:spLocks noChangeArrowheads="1"/>
          </p:cNvSpPr>
          <p:nvPr/>
        </p:nvSpPr>
        <p:spPr bwMode="auto">
          <a:xfrm>
            <a:off x="6443663" y="2276475"/>
            <a:ext cx="21240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800">
                <a:latin typeface="HY헤드라인M" pitchFamily="18" charset="-127"/>
                <a:ea typeface="HY헤드라인M" pitchFamily="18" charset="-127"/>
              </a:rPr>
              <a:t>출입문 상단 모니터 </a:t>
            </a:r>
            <a:r>
              <a:rPr lang="en-US" altLang="ko-KR" sz="80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800">
                <a:latin typeface="HY헤드라인M" pitchFamily="18" charset="-127"/>
                <a:ea typeface="HY헤드라인M" pitchFamily="18" charset="-127"/>
              </a:rPr>
              <a:t>특실 </a:t>
            </a:r>
            <a:r>
              <a:rPr lang="en-US" altLang="ko-KR" sz="80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800">
                <a:latin typeface="HY헤드라인M" pitchFamily="18" charset="-127"/>
                <a:ea typeface="HY헤드라인M" pitchFamily="18" charset="-127"/>
              </a:rPr>
              <a:t>대</a:t>
            </a:r>
            <a:r>
              <a:rPr lang="en-US" altLang="ko-KR" sz="80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800">
                <a:latin typeface="HY헤드라인M" pitchFamily="18" charset="-127"/>
                <a:ea typeface="HY헤드라인M" pitchFamily="18" charset="-127"/>
              </a:rPr>
              <a:t>일반실 </a:t>
            </a:r>
            <a:r>
              <a:rPr lang="en-US" altLang="ko-KR" sz="80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800">
                <a:latin typeface="HY헤드라인M" pitchFamily="18" charset="-127"/>
                <a:ea typeface="HY헤드라인M" pitchFamily="18" charset="-127"/>
              </a:rPr>
              <a:t>대</a:t>
            </a:r>
          </a:p>
        </p:txBody>
      </p:sp>
      <p:sp>
        <p:nvSpPr>
          <p:cNvPr id="20513" name="Rectangle 13"/>
          <p:cNvSpPr>
            <a:spLocks noChangeArrowheads="1"/>
          </p:cNvSpPr>
          <p:nvPr/>
        </p:nvSpPr>
        <p:spPr bwMode="auto">
          <a:xfrm>
            <a:off x="0" y="-38735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46092" name="_x133253696" descr="EMB0000122c038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00650" y="4265613"/>
            <a:ext cx="1173163" cy="1762125"/>
          </a:xfrm>
          <a:prstGeom prst="rect">
            <a:avLst/>
          </a:prstGeom>
          <a:noFill/>
          <a:ln w="50800" cmpd="sng">
            <a:solidFill>
              <a:schemeClr val="bg1">
                <a:lumMod val="75000"/>
              </a:schemeClr>
            </a:solidFill>
          </a:ln>
        </p:spPr>
      </p:pic>
      <p:pic>
        <p:nvPicPr>
          <p:cNvPr id="46091" name="_x133254096" descr="EMB0000122c038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97638" y="4267200"/>
            <a:ext cx="1184275" cy="1778000"/>
          </a:xfrm>
          <a:prstGeom prst="rect">
            <a:avLst/>
          </a:prstGeom>
          <a:noFill/>
          <a:ln w="50800" cmpd="sng">
            <a:solidFill>
              <a:schemeClr val="bg1">
                <a:lumMod val="75000"/>
              </a:schemeClr>
            </a:solidFill>
          </a:ln>
        </p:spPr>
      </p:pic>
      <p:pic>
        <p:nvPicPr>
          <p:cNvPr id="46090" name="_x133254496" descr="EMB0000122c038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00975" y="4267200"/>
            <a:ext cx="1198563" cy="1798638"/>
          </a:xfrm>
          <a:prstGeom prst="rect">
            <a:avLst/>
          </a:prstGeom>
          <a:noFill/>
          <a:ln w="50800" cmpd="sng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77" descr="KTX광고효과(하얀바탕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171"/>
          <p:cNvSpPr txBox="1">
            <a:spLocks noChangeArrowheads="1"/>
          </p:cNvSpPr>
          <p:nvPr/>
        </p:nvSpPr>
        <p:spPr bwMode="auto">
          <a:xfrm>
            <a:off x="7667625" y="188913"/>
            <a:ext cx="1323975" cy="47466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ko-KR" sz="800">
                <a:latin typeface="맑은 고딕" pitchFamily="50" charset="-127"/>
                <a:ea typeface="맑은 고딕" pitchFamily="50" charset="-127"/>
              </a:rPr>
              <a:t>◈ </a:t>
            </a:r>
            <a:r>
              <a:rPr lang="ko-KR" altLang="en-US" sz="800">
                <a:latin typeface="맑은 고딕" pitchFamily="50" charset="-127"/>
                <a:ea typeface="맑은 고딕" pitchFamily="50" charset="-127"/>
              </a:rPr>
              <a:t>한국리서치 조사 결과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ko-KR" altLang="en-US" sz="80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80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800">
                <a:latin typeface="맑은 고딕" pitchFamily="50" charset="-127"/>
                <a:ea typeface="맑은 고딕" pitchFamily="50" charset="-127"/>
              </a:rPr>
              <a:t>일시 </a:t>
            </a:r>
            <a:r>
              <a:rPr lang="en-US" altLang="ko-KR" sz="800">
                <a:latin typeface="맑은 고딕" pitchFamily="50" charset="-127"/>
                <a:ea typeface="맑은 고딕" pitchFamily="50" charset="-127"/>
              </a:rPr>
              <a:t>: 2015.8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ko-KR" sz="800"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ko-KR" altLang="en-US" sz="800">
                <a:latin typeface="맑은 고딕" pitchFamily="50" charset="-127"/>
                <a:ea typeface="맑은 고딕" pitchFamily="50" charset="-127"/>
              </a:rPr>
              <a:t>표본 수 </a:t>
            </a:r>
            <a:r>
              <a:rPr lang="en-US" altLang="ko-KR" sz="800">
                <a:latin typeface="맑은 고딕" pitchFamily="50" charset="-127"/>
                <a:ea typeface="맑은 고딕" pitchFamily="50" charset="-127"/>
              </a:rPr>
              <a:t>: 1,000</a:t>
            </a:r>
            <a:r>
              <a:rPr lang="ko-KR" altLang="en-US" sz="800">
                <a:latin typeface="맑은 고딕" pitchFamily="50" charset="-127"/>
                <a:ea typeface="맑은 고딕" pitchFamily="50" charset="-127"/>
              </a:rPr>
              <a:t>명  </a:t>
            </a:r>
          </a:p>
        </p:txBody>
      </p:sp>
      <p:grpSp>
        <p:nvGrpSpPr>
          <p:cNvPr id="21508" name="그룹 55"/>
          <p:cNvGrpSpPr>
            <a:grpSpLocks/>
          </p:cNvGrpSpPr>
          <p:nvPr/>
        </p:nvGrpSpPr>
        <p:grpSpPr bwMode="auto">
          <a:xfrm>
            <a:off x="827088" y="404813"/>
            <a:ext cx="3384550" cy="2668587"/>
            <a:chOff x="971600" y="548680"/>
            <a:chExt cx="3384376" cy="2668071"/>
          </a:xfrm>
        </p:grpSpPr>
        <p:grpSp>
          <p:nvGrpSpPr>
            <p:cNvPr id="21537" name="그룹 54"/>
            <p:cNvGrpSpPr>
              <a:grpSpLocks/>
            </p:cNvGrpSpPr>
            <p:nvPr/>
          </p:nvGrpSpPr>
          <p:grpSpPr bwMode="auto">
            <a:xfrm>
              <a:off x="1142604" y="548680"/>
              <a:ext cx="2997348" cy="2160240"/>
              <a:chOff x="350516" y="908720"/>
              <a:chExt cx="2997348" cy="2160240"/>
            </a:xfrm>
          </p:grpSpPr>
          <p:sp>
            <p:nvSpPr>
              <p:cNvPr id="80" name="모서리가 둥근 직사각형 79"/>
              <p:cNvSpPr/>
              <p:nvPr/>
            </p:nvSpPr>
            <p:spPr bwMode="auto">
              <a:xfrm>
                <a:off x="350953" y="981731"/>
                <a:ext cx="2997046" cy="1871300"/>
              </a:xfrm>
              <a:prstGeom prst="roundRect">
                <a:avLst>
                  <a:gd name="adj" fmla="val 2075"/>
                </a:avLst>
              </a:prstGeom>
              <a:pattFill prst="dotGrid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900" dirty="0" err="1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grpSp>
            <p:nvGrpSpPr>
              <p:cNvPr id="21540" name="그룹 53"/>
              <p:cNvGrpSpPr>
                <a:grpSpLocks/>
              </p:cNvGrpSpPr>
              <p:nvPr/>
            </p:nvGrpSpPr>
            <p:grpSpPr bwMode="auto">
              <a:xfrm>
                <a:off x="395536" y="908720"/>
                <a:ext cx="2893949" cy="2160240"/>
                <a:chOff x="395536" y="908720"/>
                <a:chExt cx="2893949" cy="2160240"/>
              </a:xfrm>
            </p:grpSpPr>
            <p:sp>
              <p:nvSpPr>
                <p:cNvPr id="21546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1388741" y="2853516"/>
                  <a:ext cx="1849437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ko-KR" sz="800">
                      <a:solidFill>
                        <a:srgbClr val="000000"/>
                      </a:solidFill>
                      <a:latin typeface="맑은 고딕" pitchFamily="50" charset="-127"/>
                      <a:ea typeface="맑은 고딕" pitchFamily="50" charset="-127"/>
                    </a:rPr>
                    <a:t>[Base : </a:t>
                  </a:r>
                  <a:r>
                    <a:rPr lang="ko-KR" altLang="en-US" sz="800">
                      <a:solidFill>
                        <a:srgbClr val="000000"/>
                      </a:solidFill>
                      <a:latin typeface="맑은 고딕" pitchFamily="50" charset="-127"/>
                      <a:ea typeface="맑은 고딕" pitchFamily="50" charset="-127"/>
                    </a:rPr>
                    <a:t>전체 </a:t>
                  </a:r>
                  <a:r>
                    <a:rPr lang="en-US" altLang="ko-KR" sz="800">
                      <a:solidFill>
                        <a:srgbClr val="000000"/>
                      </a:solidFill>
                      <a:latin typeface="맑은 고딕" pitchFamily="50" charset="-127"/>
                      <a:ea typeface="맑은 고딕" pitchFamily="50" charset="-127"/>
                    </a:rPr>
                    <a:t>1000</a:t>
                  </a:r>
                  <a:r>
                    <a:rPr lang="ko-KR" altLang="en-US" sz="800">
                      <a:solidFill>
                        <a:srgbClr val="000000"/>
                      </a:solidFill>
                      <a:latin typeface="맑은 고딕" pitchFamily="50" charset="-127"/>
                      <a:ea typeface="맑은 고딕" pitchFamily="50" charset="-127"/>
                    </a:rPr>
                    <a:t>명</a:t>
                  </a:r>
                  <a:r>
                    <a:rPr lang="en-US" altLang="ko-KR" sz="800">
                      <a:solidFill>
                        <a:srgbClr val="000000"/>
                      </a:solidFill>
                      <a:latin typeface="맑은 고딕" pitchFamily="50" charset="-127"/>
                      <a:ea typeface="맑은 고딕" pitchFamily="50" charset="-127"/>
                    </a:rPr>
                    <a:t>, </a:t>
                  </a:r>
                  <a:r>
                    <a:rPr lang="ko-KR" altLang="en-US" sz="800">
                      <a:solidFill>
                        <a:srgbClr val="000000"/>
                      </a:solidFill>
                      <a:latin typeface="맑은 고딕" pitchFamily="50" charset="-127"/>
                      <a:ea typeface="맑은 고딕" pitchFamily="50" charset="-127"/>
                    </a:rPr>
                    <a:t>단위 </a:t>
                  </a:r>
                  <a:r>
                    <a:rPr lang="en-US" altLang="ko-KR" sz="800">
                      <a:solidFill>
                        <a:srgbClr val="000000"/>
                      </a:solidFill>
                      <a:latin typeface="맑은 고딕" pitchFamily="50" charset="-127"/>
                      <a:ea typeface="맑은 고딕" pitchFamily="50" charset="-127"/>
                    </a:rPr>
                    <a:t>: %]</a:t>
                  </a:r>
                </a:p>
              </p:txBody>
            </p:sp>
            <p:graphicFrame>
              <p:nvGraphicFramePr>
                <p:cNvPr id="21547" name="차트 81"/>
                <p:cNvGraphicFramePr>
                  <a:graphicFrameLocks/>
                </p:cNvGraphicFramePr>
                <p:nvPr/>
              </p:nvGraphicFramePr>
              <p:xfrm>
                <a:off x="344736" y="857920"/>
                <a:ext cx="2995549" cy="2041461"/>
              </p:xfrm>
              <a:graphic>
                <a:graphicData uri="http://schemas.openxmlformats.org/presentationml/2006/ole">
                  <p:oleObj spid="_x0000_s21547" r:id="rId4" imgW="2993395" imgH="2042337" progId="Excel.Chart.8">
                    <p:embed/>
                  </p:oleObj>
                </a:graphicData>
              </a:graphic>
            </p:graphicFrame>
          </p:grpSp>
          <p:sp>
            <p:nvSpPr>
              <p:cNvPr id="83" name="모서리가 둥근 직사각형 82"/>
              <p:cNvSpPr/>
              <p:nvPr/>
            </p:nvSpPr>
            <p:spPr bwMode="auto">
              <a:xfrm>
                <a:off x="352729" y="914254"/>
                <a:ext cx="1581963" cy="21049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900" spc="-3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맑은 고딕" pitchFamily="50" charset="-127"/>
                    <a:ea typeface="맑은 고딕" pitchFamily="50" charset="-127"/>
                  </a:rPr>
                  <a:t>KTX </a:t>
                </a:r>
                <a:r>
                  <a:rPr lang="ko-KR" altLang="en-US" sz="900" spc="-3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맑은 고딕" pitchFamily="50" charset="-127"/>
                    <a:ea typeface="맑은 고딕" pitchFamily="50" charset="-127"/>
                  </a:rPr>
                  <a:t>영상방송 시청시간</a:t>
                </a:r>
              </a:p>
            </p:txBody>
          </p:sp>
          <p:grpSp>
            <p:nvGrpSpPr>
              <p:cNvPr id="21542" name="그룹 83"/>
              <p:cNvGrpSpPr>
                <a:grpSpLocks/>
              </p:cNvGrpSpPr>
              <p:nvPr/>
            </p:nvGrpSpPr>
            <p:grpSpPr bwMode="auto">
              <a:xfrm>
                <a:off x="2333303" y="1103893"/>
                <a:ext cx="700088" cy="701675"/>
                <a:chOff x="1352600" y="3472962"/>
                <a:chExt cx="1512276" cy="1512276"/>
              </a:xfrm>
            </p:grpSpPr>
            <p:sp>
              <p:nvSpPr>
                <p:cNvPr id="85" name="타원 84"/>
                <p:cNvSpPr/>
                <p:nvPr/>
              </p:nvSpPr>
              <p:spPr>
                <a:xfrm>
                  <a:off x="1353324" y="3473072"/>
                  <a:ext cx="1512198" cy="1511983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900" b="1">
                    <a:solidFill>
                      <a:prstClr val="white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86" name="타원 85"/>
                <p:cNvSpPr/>
                <p:nvPr/>
              </p:nvSpPr>
              <p:spPr>
                <a:xfrm>
                  <a:off x="1469910" y="3589378"/>
                  <a:ext cx="1279025" cy="1279370"/>
                </a:xfrm>
                <a:prstGeom prst="ellipse">
                  <a:avLst/>
                </a:prstGeom>
                <a:solidFill>
                  <a:srgbClr val="FFFFFF">
                    <a:alpha val="3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900" b="1">
                    <a:solidFill>
                      <a:prstClr val="white"/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87" name="타원 86"/>
                <p:cNvSpPr/>
                <p:nvPr/>
              </p:nvSpPr>
              <p:spPr>
                <a:xfrm>
                  <a:off x="1521347" y="3640691"/>
                  <a:ext cx="1176152" cy="117674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ko-KR" altLang="en-US" sz="900" b="1" dirty="0">
                      <a:solidFill>
                        <a:srgbClr val="FF0000"/>
                      </a:solidFill>
                      <a:latin typeface="맑은 고딕" pitchFamily="50" charset="-127"/>
                      <a:ea typeface="맑은 고딕" pitchFamily="50" charset="-127"/>
                    </a:rPr>
                    <a:t>평균 </a:t>
                  </a:r>
                </a:p>
                <a:p>
                  <a:pPr algn="ctr">
                    <a:defRPr/>
                  </a:pPr>
                  <a:r>
                    <a:rPr lang="ko-KR" altLang="en-US" sz="900" b="1" dirty="0">
                      <a:solidFill>
                        <a:srgbClr val="FF0000"/>
                      </a:solidFill>
                      <a:latin typeface="맑은 고딕" pitchFamily="50" charset="-127"/>
                      <a:ea typeface="맑은 고딕" pitchFamily="50" charset="-127"/>
                    </a:rPr>
                    <a:t>시청 시간</a:t>
                  </a:r>
                </a:p>
                <a:p>
                  <a:pPr algn="ctr">
                    <a:defRPr/>
                  </a:pPr>
                  <a:r>
                    <a:rPr lang="en-US" altLang="ko-KR" sz="900" b="1" dirty="0">
                      <a:solidFill>
                        <a:srgbClr val="FF0000"/>
                      </a:solidFill>
                      <a:latin typeface="맑은 고딕" pitchFamily="50" charset="-127"/>
                      <a:ea typeface="맑은 고딕" pitchFamily="50" charset="-127"/>
                    </a:rPr>
                    <a:t>17.7</a:t>
                  </a:r>
                  <a:r>
                    <a:rPr lang="ko-KR" altLang="en-US" sz="900" b="1" dirty="0">
                      <a:solidFill>
                        <a:srgbClr val="FF0000"/>
                      </a:solidFill>
                      <a:latin typeface="맑은 고딕" pitchFamily="50" charset="-127"/>
                      <a:ea typeface="맑은 고딕" pitchFamily="50" charset="-127"/>
                    </a:rPr>
                    <a:t>분 </a:t>
                  </a:r>
                </a:p>
              </p:txBody>
            </p:sp>
          </p:grpSp>
        </p:grpSp>
        <p:sp>
          <p:nvSpPr>
            <p:cNvPr id="21538" name="직사각형 107"/>
            <p:cNvSpPr>
              <a:spLocks noChangeArrowheads="1"/>
            </p:cNvSpPr>
            <p:nvPr/>
          </p:nvSpPr>
          <p:spPr bwMode="auto">
            <a:xfrm>
              <a:off x="971600" y="2708920"/>
              <a:ext cx="3384376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algn="l">
                <a:lnSpc>
                  <a:spcPct val="150000"/>
                </a:lnSpc>
              </a:pP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• 10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분 미만으로 </a:t>
              </a: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KTX 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영상방송을 시청하는  응답자가 </a:t>
              </a: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44.5%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로</a:t>
              </a:r>
              <a:endParaRPr lang="en-US" altLang="ko-KR" sz="9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 algn="l">
                <a:lnSpc>
                  <a:spcPct val="150000"/>
                </a:lnSpc>
              </a:pP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2011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년 대비 상승함</a:t>
              </a: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. 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평균 시청 시간은 </a:t>
              </a: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17.7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분으로 나타남</a:t>
              </a:r>
              <a:endParaRPr lang="en-US" altLang="ko-KR" sz="9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1509" name="그룹 56"/>
          <p:cNvGrpSpPr>
            <a:grpSpLocks/>
          </p:cNvGrpSpPr>
          <p:nvPr/>
        </p:nvGrpSpPr>
        <p:grpSpPr bwMode="auto">
          <a:xfrm>
            <a:off x="4716463" y="404813"/>
            <a:ext cx="3024187" cy="2668587"/>
            <a:chOff x="4716016" y="549261"/>
            <a:chExt cx="3024336" cy="2667490"/>
          </a:xfrm>
        </p:grpSpPr>
        <p:grpSp>
          <p:nvGrpSpPr>
            <p:cNvPr id="21531" name="그룹 29"/>
            <p:cNvGrpSpPr>
              <a:grpSpLocks/>
            </p:cNvGrpSpPr>
            <p:nvPr/>
          </p:nvGrpSpPr>
          <p:grpSpPr bwMode="auto">
            <a:xfrm>
              <a:off x="4716016" y="549261"/>
              <a:ext cx="2880320" cy="2159659"/>
              <a:chOff x="3347864" y="908721"/>
              <a:chExt cx="2880320" cy="2159659"/>
            </a:xfrm>
          </p:grpSpPr>
          <p:sp>
            <p:nvSpPr>
              <p:cNvPr id="27" name="모서리가 둥근 직사각형 26"/>
              <p:cNvSpPr/>
              <p:nvPr/>
            </p:nvSpPr>
            <p:spPr bwMode="auto">
              <a:xfrm>
                <a:off x="3347864" y="980129"/>
                <a:ext cx="2816364" cy="1883589"/>
              </a:xfrm>
              <a:prstGeom prst="roundRect">
                <a:avLst>
                  <a:gd name="adj" fmla="val 2075"/>
                </a:avLst>
              </a:prstGeom>
              <a:pattFill prst="dotGrid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900" dirty="0" err="1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graphicFrame>
            <p:nvGraphicFramePr>
              <p:cNvPr id="21534" name="차트 95"/>
              <p:cNvGraphicFramePr>
                <a:graphicFrameLocks/>
              </p:cNvGraphicFramePr>
              <p:nvPr/>
            </p:nvGraphicFramePr>
            <p:xfrm>
              <a:off x="3383771" y="1176599"/>
              <a:ext cx="2607149" cy="1871121"/>
            </p:xfrm>
            <a:graphic>
              <a:graphicData uri="http://schemas.openxmlformats.org/presentationml/2006/ole">
                <p:oleObj spid="_x0000_s21534" r:id="rId5" imgW="2603218" imgH="1871634" progId="Excel.Chart.8">
                  <p:embed/>
                </p:oleObj>
              </a:graphicData>
            </a:graphic>
          </p:graphicFrame>
          <p:sp>
            <p:nvSpPr>
              <p:cNvPr id="21535" name="Text Box 90"/>
              <p:cNvSpPr txBox="1">
                <a:spLocks noChangeArrowheads="1"/>
              </p:cNvSpPr>
              <p:nvPr/>
            </p:nvSpPr>
            <p:spPr bwMode="auto">
              <a:xfrm>
                <a:off x="4655318" y="2852936"/>
                <a:ext cx="157286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80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[Base : </a:t>
                </a:r>
                <a:r>
                  <a:rPr lang="ko-KR" altLang="en-US" sz="80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전체 </a:t>
                </a:r>
                <a:r>
                  <a:rPr lang="en-US" altLang="ko-KR" sz="80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1000</a:t>
                </a:r>
                <a:r>
                  <a:rPr lang="ko-KR" altLang="en-US" sz="80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명</a:t>
                </a:r>
                <a:r>
                  <a:rPr lang="en-US" altLang="ko-KR" sz="80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80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단위 </a:t>
                </a:r>
                <a:r>
                  <a:rPr lang="en-US" altLang="ko-KR" sz="80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: %]</a:t>
                </a:r>
              </a:p>
            </p:txBody>
          </p:sp>
          <p:sp>
            <p:nvSpPr>
              <p:cNvPr id="103" name="모서리가 둥근 직사각형 102"/>
              <p:cNvSpPr/>
              <p:nvPr/>
            </p:nvSpPr>
            <p:spPr bwMode="auto">
              <a:xfrm>
                <a:off x="3347864" y="908721"/>
                <a:ext cx="1872208" cy="21602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900" spc="-3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맑은 고딕" pitchFamily="50" charset="-127"/>
                    <a:ea typeface="맑은 고딕" pitchFamily="50" charset="-127"/>
                  </a:rPr>
                  <a:t>KTX </a:t>
                </a:r>
                <a:r>
                  <a:rPr lang="ko-KR" altLang="en-US" sz="900" spc="-3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맑은 고딕" pitchFamily="50" charset="-127"/>
                    <a:ea typeface="맑은 고딕" pitchFamily="50" charset="-127"/>
                  </a:rPr>
                  <a:t>영상방송 광고 상영 인지도</a:t>
                </a:r>
              </a:p>
            </p:txBody>
          </p:sp>
        </p:grpSp>
        <p:sp>
          <p:nvSpPr>
            <p:cNvPr id="21532" name="직사각형 110"/>
            <p:cNvSpPr>
              <a:spLocks noChangeArrowheads="1"/>
            </p:cNvSpPr>
            <p:nvPr/>
          </p:nvSpPr>
          <p:spPr bwMode="auto">
            <a:xfrm>
              <a:off x="4716016" y="2708920"/>
              <a:ext cx="3024336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algn="l">
                <a:lnSpc>
                  <a:spcPct val="150000"/>
                </a:lnSpc>
              </a:pP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• KTX 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방송영상에서 광고가 상영되고 있음을 인지하는 </a:t>
              </a:r>
              <a:endParaRPr lang="en-US" altLang="ko-KR" sz="9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 algn="l">
                <a:lnSpc>
                  <a:spcPct val="150000"/>
                </a:lnSpc>
              </a:pP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응답자는 </a:t>
              </a: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90.8%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로 </a:t>
              </a: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2011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년 </a:t>
              </a: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대비 상승한 수치임</a:t>
              </a:r>
              <a:endParaRPr lang="en-US" altLang="ko-KR" sz="9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1510" name="그룹 50"/>
          <p:cNvGrpSpPr>
            <a:grpSpLocks/>
          </p:cNvGrpSpPr>
          <p:nvPr/>
        </p:nvGrpSpPr>
        <p:grpSpPr bwMode="auto">
          <a:xfrm>
            <a:off x="539750" y="3429000"/>
            <a:ext cx="2700338" cy="2668588"/>
            <a:chOff x="323528" y="3284984"/>
            <a:chExt cx="2700337" cy="2667896"/>
          </a:xfrm>
        </p:grpSpPr>
        <p:grpSp>
          <p:nvGrpSpPr>
            <p:cNvPr id="21525" name="그룹 30"/>
            <p:cNvGrpSpPr>
              <a:grpSpLocks/>
            </p:cNvGrpSpPr>
            <p:nvPr/>
          </p:nvGrpSpPr>
          <p:grpSpPr bwMode="auto">
            <a:xfrm>
              <a:off x="323528" y="3284984"/>
              <a:ext cx="2376265" cy="2082457"/>
              <a:chOff x="323527" y="3357166"/>
              <a:chExt cx="2816226" cy="2174991"/>
            </a:xfrm>
          </p:grpSpPr>
          <p:sp>
            <p:nvSpPr>
              <p:cNvPr id="28" name="모서리가 둥근 직사각형 27"/>
              <p:cNvSpPr/>
              <p:nvPr/>
            </p:nvSpPr>
            <p:spPr bwMode="auto">
              <a:xfrm>
                <a:off x="323527" y="3428444"/>
                <a:ext cx="2816489" cy="1883046"/>
              </a:xfrm>
              <a:prstGeom prst="roundRect">
                <a:avLst>
                  <a:gd name="adj" fmla="val 2075"/>
                </a:avLst>
              </a:prstGeom>
              <a:pattFill prst="dotGrid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900" dirty="0" err="1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graphicFrame>
            <p:nvGraphicFramePr>
              <p:cNvPr id="21528" name="차트 98"/>
              <p:cNvGraphicFramePr>
                <a:graphicFrameLocks/>
              </p:cNvGraphicFramePr>
              <p:nvPr/>
            </p:nvGraphicFramePr>
            <p:xfrm>
              <a:off x="263355" y="3525418"/>
              <a:ext cx="2744957" cy="1915197"/>
            </p:xfrm>
            <a:graphic>
              <a:graphicData uri="http://schemas.openxmlformats.org/presentationml/2006/ole">
                <p:oleObj spid="_x0000_s21528" r:id="rId6" imgW="2316681" imgH="1835055" progId="Excel.Chart.8">
                  <p:embed/>
                </p:oleObj>
              </a:graphicData>
            </a:graphic>
          </p:graphicFrame>
          <p:sp>
            <p:nvSpPr>
              <p:cNvPr id="21529" name="Text Box 90"/>
              <p:cNvSpPr txBox="1">
                <a:spLocks noChangeArrowheads="1"/>
              </p:cNvSpPr>
              <p:nvPr/>
            </p:nvSpPr>
            <p:spPr bwMode="auto">
              <a:xfrm>
                <a:off x="804580" y="5307140"/>
                <a:ext cx="2327630" cy="225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80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[Base : </a:t>
                </a:r>
                <a:r>
                  <a:rPr lang="ko-KR" altLang="en-US" sz="80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영상방송 광고인지자</a:t>
                </a:r>
                <a:r>
                  <a:rPr lang="en-US" altLang="ko-KR" sz="80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80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단위 </a:t>
                </a:r>
                <a:r>
                  <a:rPr lang="en-US" altLang="ko-KR" sz="80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: %]</a:t>
                </a:r>
              </a:p>
            </p:txBody>
          </p:sp>
          <p:sp>
            <p:nvSpPr>
              <p:cNvPr id="104" name="모서리가 둥근 직사각형 103"/>
              <p:cNvSpPr/>
              <p:nvPr/>
            </p:nvSpPr>
            <p:spPr bwMode="auto">
              <a:xfrm>
                <a:off x="323527" y="3357166"/>
                <a:ext cx="2048162" cy="22544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900" spc="-3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맑은 고딕" pitchFamily="50" charset="-127"/>
                    <a:ea typeface="맑은 고딕" pitchFamily="50" charset="-127"/>
                  </a:rPr>
                  <a:t>KTX </a:t>
                </a:r>
                <a:r>
                  <a:rPr lang="ko-KR" altLang="en-US" sz="900" spc="-3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맑은 고딕" pitchFamily="50" charset="-127"/>
                    <a:ea typeface="맑은 고딕" pitchFamily="50" charset="-127"/>
                  </a:rPr>
                  <a:t>영상방송 광고 접촉 경험</a:t>
                </a:r>
              </a:p>
            </p:txBody>
          </p:sp>
        </p:grpSp>
        <p:sp>
          <p:nvSpPr>
            <p:cNvPr id="21526" name="직사각형 110"/>
            <p:cNvSpPr>
              <a:spLocks noChangeArrowheads="1"/>
            </p:cNvSpPr>
            <p:nvPr/>
          </p:nvSpPr>
          <p:spPr bwMode="auto">
            <a:xfrm>
              <a:off x="323528" y="5445049"/>
              <a:ext cx="2700337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algn="l">
                <a:lnSpc>
                  <a:spcPct val="150000"/>
                </a:lnSpc>
              </a:pP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• KTX 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방송영상 광고를 경험한 응답자는</a:t>
              </a: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98.5%</a:t>
              </a:r>
            </a:p>
            <a:p>
              <a:pPr marL="285750" indent="-285750" algn="l">
                <a:lnSpc>
                  <a:spcPct val="150000"/>
                </a:lnSpc>
              </a:pP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로 </a:t>
              </a: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2011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년 대비 상승한 수치임</a:t>
              </a:r>
              <a:endParaRPr lang="en-US" altLang="ko-KR" sz="9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1511" name="그룹 51"/>
          <p:cNvGrpSpPr>
            <a:grpSpLocks/>
          </p:cNvGrpSpPr>
          <p:nvPr/>
        </p:nvGrpSpPr>
        <p:grpSpPr bwMode="auto">
          <a:xfrm>
            <a:off x="3132138" y="3429000"/>
            <a:ext cx="3455987" cy="2876550"/>
            <a:chOff x="2843807" y="3284984"/>
            <a:chExt cx="3456385" cy="2875821"/>
          </a:xfrm>
        </p:grpSpPr>
        <p:grpSp>
          <p:nvGrpSpPr>
            <p:cNvPr id="21519" name="그룹 36"/>
            <p:cNvGrpSpPr>
              <a:grpSpLocks/>
            </p:cNvGrpSpPr>
            <p:nvPr/>
          </p:nvGrpSpPr>
          <p:grpSpPr bwMode="auto">
            <a:xfrm>
              <a:off x="2843807" y="3284984"/>
              <a:ext cx="2663866" cy="2088235"/>
              <a:chOff x="3114859" y="3428999"/>
              <a:chExt cx="2817417" cy="2171421"/>
            </a:xfrm>
          </p:grpSpPr>
          <p:sp>
            <p:nvSpPr>
              <p:cNvPr id="32" name="모서리가 둥근 직사각형 31"/>
              <p:cNvSpPr/>
              <p:nvPr/>
            </p:nvSpPr>
            <p:spPr>
              <a:xfrm>
                <a:off x="3420473" y="3528018"/>
                <a:ext cx="2493612" cy="1848359"/>
              </a:xfrm>
              <a:prstGeom prst="roundRect">
                <a:avLst>
                  <a:gd name="adj" fmla="val 2075"/>
                </a:avLst>
              </a:prstGeom>
              <a:pattFill prst="dotGrid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000" dirty="0" err="1">
                  <a:solidFill>
                    <a:prstClr val="black"/>
                  </a:solidFill>
                </a:endParaRPr>
              </a:p>
            </p:txBody>
          </p:sp>
          <p:graphicFrame>
            <p:nvGraphicFramePr>
              <p:cNvPr id="21522" name="차트 33"/>
              <p:cNvGraphicFramePr>
                <a:graphicFrameLocks/>
              </p:cNvGraphicFramePr>
              <p:nvPr/>
            </p:nvGraphicFramePr>
            <p:xfrm>
              <a:off x="3518083" y="3675681"/>
              <a:ext cx="2316059" cy="1580977"/>
            </p:xfrm>
            <a:graphic>
              <a:graphicData uri="http://schemas.openxmlformats.org/presentationml/2006/ole">
                <p:oleObj spid="_x0000_s21522" r:id="rId7" imgW="2194750" imgH="1524132" progId="Excel.Chart.8">
                  <p:embed/>
                </p:oleObj>
              </a:graphicData>
            </a:graphic>
          </p:graphicFrame>
          <p:sp>
            <p:nvSpPr>
              <p:cNvPr id="21523" name="Text Box 90"/>
              <p:cNvSpPr txBox="1">
                <a:spLocks noChangeArrowheads="1"/>
              </p:cNvSpPr>
              <p:nvPr/>
            </p:nvSpPr>
            <p:spPr bwMode="auto">
              <a:xfrm>
                <a:off x="3114859" y="5384976"/>
                <a:ext cx="2817417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 sz="80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[Base : </a:t>
                </a:r>
                <a:r>
                  <a:rPr lang="ko-KR" altLang="en-US" sz="80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영상방송 광고 접촉자</a:t>
                </a:r>
                <a:r>
                  <a:rPr lang="en-US" altLang="ko-KR" sz="80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80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단위 </a:t>
                </a:r>
                <a:r>
                  <a:rPr lang="en-US" altLang="ko-KR" sz="80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: %]</a:t>
                </a:r>
              </a:p>
            </p:txBody>
          </p:sp>
          <p:sp>
            <p:nvSpPr>
              <p:cNvPr id="36" name="모서리가 둥근 직사각형 35"/>
              <p:cNvSpPr/>
              <p:nvPr/>
            </p:nvSpPr>
            <p:spPr bwMode="auto">
              <a:xfrm>
                <a:off x="3419872" y="3428999"/>
                <a:ext cx="2109917" cy="224631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900" spc="-3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맑은 고딕" pitchFamily="50" charset="-127"/>
                    <a:ea typeface="맑은 고딕" pitchFamily="50" charset="-127"/>
                  </a:rPr>
                  <a:t>KTX </a:t>
                </a:r>
                <a:r>
                  <a:rPr lang="ko-KR" altLang="en-US" sz="900" spc="-3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맑은 고딕" pitchFamily="50" charset="-127"/>
                    <a:ea typeface="맑은 고딕" pitchFamily="50" charset="-127"/>
                  </a:rPr>
                  <a:t>영상방송 광고 </a:t>
                </a:r>
                <a:r>
                  <a:rPr lang="ko-KR" altLang="en-US" sz="900" spc="-3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맑은 고딕" pitchFamily="50" charset="-127"/>
                    <a:ea typeface="맑은 고딕" pitchFamily="50" charset="-127"/>
                  </a:rPr>
                  <a:t>인지도움도</a:t>
                </a:r>
                <a:endParaRPr lang="ko-KR" altLang="en-US" sz="900" spc="-3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21520" name="직사각형 48"/>
            <p:cNvSpPr>
              <a:spLocks noChangeArrowheads="1"/>
            </p:cNvSpPr>
            <p:nvPr/>
          </p:nvSpPr>
          <p:spPr bwMode="auto">
            <a:xfrm>
              <a:off x="2987824" y="5445224"/>
              <a:ext cx="3312368" cy="71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algn="l">
                <a:lnSpc>
                  <a:spcPct val="150000"/>
                </a:lnSpc>
              </a:pP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• 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영상방송 광고접촉자의 </a:t>
              </a: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60.2%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가 광고를 보면 </a:t>
              </a:r>
              <a:endParaRPr lang="en-US" altLang="ko-KR" sz="9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 algn="l">
                <a:lnSpc>
                  <a:spcPct val="150000"/>
                </a:lnSpc>
              </a:pP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제품 인지에 도움이 된다고 응답하였으며</a:t>
              </a: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</a:p>
            <a:p>
              <a:pPr marL="285750" indent="-285750" algn="l">
                <a:lnSpc>
                  <a:spcPct val="150000"/>
                </a:lnSpc>
              </a:pP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2011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년 대비 약</a:t>
              </a: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5% 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상승함</a:t>
              </a:r>
            </a:p>
          </p:txBody>
        </p:sp>
      </p:grpSp>
      <p:grpSp>
        <p:nvGrpSpPr>
          <p:cNvPr id="21512" name="그룹 52"/>
          <p:cNvGrpSpPr>
            <a:grpSpLocks/>
          </p:cNvGrpSpPr>
          <p:nvPr/>
        </p:nvGrpSpPr>
        <p:grpSpPr bwMode="auto">
          <a:xfrm>
            <a:off x="6191250" y="3429000"/>
            <a:ext cx="2628900" cy="2876550"/>
            <a:chOff x="6084168" y="3284984"/>
            <a:chExt cx="2628800" cy="2875821"/>
          </a:xfrm>
        </p:grpSpPr>
        <p:grpSp>
          <p:nvGrpSpPr>
            <p:cNvPr id="21513" name="그룹 46"/>
            <p:cNvGrpSpPr>
              <a:grpSpLocks/>
            </p:cNvGrpSpPr>
            <p:nvPr/>
          </p:nvGrpSpPr>
          <p:grpSpPr bwMode="auto">
            <a:xfrm>
              <a:off x="6096292" y="3284984"/>
              <a:ext cx="2472660" cy="2087652"/>
              <a:chOff x="5483716" y="3356992"/>
              <a:chExt cx="2472660" cy="2087652"/>
            </a:xfrm>
          </p:grpSpPr>
          <p:sp>
            <p:nvSpPr>
              <p:cNvPr id="38" name="모서리가 둥근 직사각형 37"/>
              <p:cNvSpPr/>
              <p:nvPr/>
            </p:nvSpPr>
            <p:spPr>
              <a:xfrm>
                <a:off x="5508104" y="3455392"/>
                <a:ext cx="2376397" cy="1772789"/>
              </a:xfrm>
              <a:prstGeom prst="roundRect">
                <a:avLst>
                  <a:gd name="adj" fmla="val 2075"/>
                </a:avLst>
              </a:prstGeom>
              <a:pattFill prst="dotGrid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000" dirty="0" err="1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graphicFrame>
            <p:nvGraphicFramePr>
              <p:cNvPr id="21516" name="차트 39"/>
              <p:cNvGraphicFramePr>
                <a:graphicFrameLocks/>
              </p:cNvGraphicFramePr>
              <p:nvPr/>
            </p:nvGraphicFramePr>
            <p:xfrm>
              <a:off x="5631179" y="3608851"/>
              <a:ext cx="2159973" cy="1527134"/>
            </p:xfrm>
            <a:graphic>
              <a:graphicData uri="http://schemas.openxmlformats.org/presentationml/2006/ole">
                <p:oleObj spid="_x0000_s21516" r:id="rId8" imgW="2158171" imgH="1524132" progId="Excel.Chart.8">
                  <p:embed/>
                </p:oleObj>
              </a:graphicData>
            </a:graphic>
          </p:graphicFrame>
          <p:sp>
            <p:nvSpPr>
              <p:cNvPr id="21517" name="Text Box 90"/>
              <p:cNvSpPr txBox="1">
                <a:spLocks noChangeArrowheads="1"/>
              </p:cNvSpPr>
              <p:nvPr/>
            </p:nvSpPr>
            <p:spPr bwMode="auto">
              <a:xfrm>
                <a:off x="5483716" y="5229200"/>
                <a:ext cx="2472660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 sz="80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[Base : </a:t>
                </a:r>
                <a:r>
                  <a:rPr lang="ko-KR" altLang="en-US" sz="80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영상방송 광고 접촉자</a:t>
                </a:r>
                <a:r>
                  <a:rPr lang="en-US" altLang="ko-KR" sz="80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80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단위 </a:t>
                </a:r>
                <a:r>
                  <a:rPr lang="en-US" altLang="ko-KR" sz="800"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: TOP3%]</a:t>
                </a:r>
              </a:p>
            </p:txBody>
          </p:sp>
          <p:sp>
            <p:nvSpPr>
              <p:cNvPr id="42" name="모서리가 둥근 직사각형 41"/>
              <p:cNvSpPr/>
              <p:nvPr/>
            </p:nvSpPr>
            <p:spPr bwMode="auto">
              <a:xfrm>
                <a:off x="5508104" y="3356992"/>
                <a:ext cx="2088232" cy="21602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900" spc="-3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맑은 고딕" pitchFamily="50" charset="-127"/>
                    <a:ea typeface="맑은 고딕" pitchFamily="50" charset="-127"/>
                  </a:rPr>
                  <a:t>KTX </a:t>
                </a:r>
                <a:r>
                  <a:rPr lang="ko-KR" altLang="en-US" sz="900" spc="-3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맑은 고딕" pitchFamily="50" charset="-127"/>
                    <a:ea typeface="맑은 고딕" pitchFamily="50" charset="-127"/>
                  </a:rPr>
                  <a:t>영상방송 </a:t>
                </a:r>
                <a:r>
                  <a:rPr lang="ko-KR" altLang="en-US" sz="900" spc="-3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맑은 고딕" pitchFamily="50" charset="-127"/>
                    <a:ea typeface="맑은 고딕" pitchFamily="50" charset="-127"/>
                  </a:rPr>
                  <a:t>구매영향</a:t>
                </a:r>
                <a:r>
                  <a:rPr lang="en-US" altLang="ko-KR" sz="900" spc="-3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맑은 고딕" pitchFamily="50" charset="-127"/>
                    <a:ea typeface="맑은 고딕" pitchFamily="50" charset="-127"/>
                  </a:rPr>
                  <a:t>/</a:t>
                </a:r>
                <a:r>
                  <a:rPr lang="ko-KR" altLang="en-US" sz="900" spc="-30" dirty="0">
                    <a:ln>
                      <a:solidFill>
                        <a:prstClr val="black">
                          <a:alpha val="0"/>
                        </a:prstClr>
                      </a:solidFill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맑은 고딕" pitchFamily="50" charset="-127"/>
                    <a:ea typeface="맑은 고딕" pitchFamily="50" charset="-127"/>
                  </a:rPr>
                  <a:t>이미지 상승</a:t>
                </a:r>
                <a:endParaRPr lang="ko-KR" altLang="en-US" sz="900" spc="-30" dirty="0">
                  <a:ln>
                    <a:solidFill>
                      <a:prstClr val="black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21514" name="직사각형 49"/>
            <p:cNvSpPr>
              <a:spLocks noChangeArrowheads="1"/>
            </p:cNvSpPr>
            <p:nvPr/>
          </p:nvSpPr>
          <p:spPr bwMode="auto">
            <a:xfrm>
              <a:off x="6084168" y="5445224"/>
              <a:ext cx="2628800" cy="715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 algn="l">
                <a:lnSpc>
                  <a:spcPct val="150000"/>
                </a:lnSpc>
              </a:pP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• 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영상방송 광고가 구매 또는 이미지 상승에 </a:t>
              </a:r>
              <a:endParaRPr lang="en-US" altLang="ko-KR" sz="9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285750" indent="-285750" algn="l">
                <a:lnSpc>
                  <a:spcPct val="150000"/>
                </a:lnSpc>
              </a:pP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영향을 준다고 응답한 비율은 </a:t>
              </a: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81.0%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로</a:t>
              </a: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</a:p>
            <a:p>
              <a:pPr marL="285750" indent="-285750" algn="l">
                <a:lnSpc>
                  <a:spcPct val="150000"/>
                </a:lnSpc>
              </a:pP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  2011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년 대비 </a:t>
              </a:r>
              <a:r>
                <a:rPr lang="en-US" altLang="ko-KR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10% </a:t>
              </a:r>
              <a:r>
                <a:rPr lang="ko-KR" altLang="en-US" sz="9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이상 상승함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37" descr="KTX광고단가(하얀바탕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028845" y="3286124"/>
            <a:ext cx="5400675" cy="360363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tint val="15686"/>
                  <a:invGamma/>
                </a:srgbClr>
              </a:gs>
              <a:gs pos="50000">
                <a:srgbClr val="DDDDDD">
                  <a:alpha val="73000"/>
                </a:srgbClr>
              </a:gs>
              <a:gs pos="100000">
                <a:srgbClr val="DDDDDD">
                  <a:gamma/>
                  <a:tint val="15686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250825" y="4222750"/>
            <a:ext cx="8642350" cy="158273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2535" name="Group 40"/>
          <p:cNvGrpSpPr>
            <a:grpSpLocks/>
          </p:cNvGrpSpPr>
          <p:nvPr/>
        </p:nvGrpSpPr>
        <p:grpSpPr bwMode="auto">
          <a:xfrm>
            <a:off x="2046288" y="936625"/>
            <a:ext cx="5414962" cy="2781300"/>
            <a:chOff x="1289" y="998"/>
            <a:chExt cx="3411" cy="1752"/>
          </a:xfrm>
        </p:grpSpPr>
        <p:sp>
          <p:nvSpPr>
            <p:cNvPr id="22541" name="Rectangle 37"/>
            <p:cNvSpPr>
              <a:spLocks noChangeArrowheads="1"/>
            </p:cNvSpPr>
            <p:nvPr/>
          </p:nvSpPr>
          <p:spPr bwMode="auto">
            <a:xfrm>
              <a:off x="1292" y="2477"/>
              <a:ext cx="3402" cy="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2" name="Line 38"/>
            <p:cNvSpPr>
              <a:spLocks noChangeShapeType="1"/>
            </p:cNvSpPr>
            <p:nvPr/>
          </p:nvSpPr>
          <p:spPr bwMode="auto">
            <a:xfrm>
              <a:off x="1292" y="2734"/>
              <a:ext cx="340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115" name="Rectangle 35"/>
            <p:cNvSpPr>
              <a:spLocks noChangeArrowheads="1"/>
            </p:cNvSpPr>
            <p:nvPr/>
          </p:nvSpPr>
          <p:spPr bwMode="auto">
            <a:xfrm>
              <a:off x="1292" y="2178"/>
              <a:ext cx="3402" cy="227"/>
            </a:xfrm>
            <a:prstGeom prst="rect">
              <a:avLst/>
            </a:prstGeom>
            <a:gradFill rotWithShape="1">
              <a:gsLst>
                <a:gs pos="0">
                  <a:srgbClr val="DDDDDD">
                    <a:gamma/>
                    <a:tint val="15686"/>
                    <a:invGamma/>
                  </a:srgbClr>
                </a:gs>
                <a:gs pos="50000">
                  <a:srgbClr val="DDDDDD">
                    <a:alpha val="73000"/>
                  </a:srgbClr>
                </a:gs>
                <a:gs pos="100000">
                  <a:srgbClr val="DDDDDD">
                    <a:gamma/>
                    <a:tint val="15686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2546" name="Line 36"/>
            <p:cNvSpPr>
              <a:spLocks noChangeShapeType="1"/>
            </p:cNvSpPr>
            <p:nvPr/>
          </p:nvSpPr>
          <p:spPr bwMode="auto">
            <a:xfrm>
              <a:off x="1292" y="2435"/>
              <a:ext cx="340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113" name="Rectangle 33"/>
            <p:cNvSpPr>
              <a:spLocks noChangeArrowheads="1"/>
            </p:cNvSpPr>
            <p:nvPr/>
          </p:nvSpPr>
          <p:spPr bwMode="auto">
            <a:xfrm>
              <a:off x="1292" y="1893"/>
              <a:ext cx="3402" cy="227"/>
            </a:xfrm>
            <a:prstGeom prst="rect">
              <a:avLst/>
            </a:prstGeom>
            <a:gradFill rotWithShape="1">
              <a:gsLst>
                <a:gs pos="0">
                  <a:srgbClr val="DDDDDD">
                    <a:gamma/>
                    <a:tint val="15686"/>
                    <a:invGamma/>
                  </a:srgbClr>
                </a:gs>
                <a:gs pos="50000">
                  <a:srgbClr val="DDDDDD">
                    <a:alpha val="73000"/>
                  </a:srgbClr>
                </a:gs>
                <a:gs pos="100000">
                  <a:srgbClr val="DDDDDD">
                    <a:gamma/>
                    <a:tint val="15686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2550" name="Line 34"/>
            <p:cNvSpPr>
              <a:spLocks noChangeShapeType="1"/>
            </p:cNvSpPr>
            <p:nvPr/>
          </p:nvSpPr>
          <p:spPr bwMode="auto">
            <a:xfrm>
              <a:off x="1292" y="2150"/>
              <a:ext cx="340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111" name="Rectangle 31"/>
            <p:cNvSpPr>
              <a:spLocks noChangeArrowheads="1"/>
            </p:cNvSpPr>
            <p:nvPr/>
          </p:nvSpPr>
          <p:spPr bwMode="auto">
            <a:xfrm>
              <a:off x="1292" y="1588"/>
              <a:ext cx="3402" cy="227"/>
            </a:xfrm>
            <a:prstGeom prst="rect">
              <a:avLst/>
            </a:prstGeom>
            <a:gradFill rotWithShape="1">
              <a:gsLst>
                <a:gs pos="0">
                  <a:srgbClr val="DDDDDD">
                    <a:gamma/>
                    <a:tint val="15686"/>
                    <a:invGamma/>
                  </a:srgbClr>
                </a:gs>
                <a:gs pos="50000">
                  <a:srgbClr val="DDDDDD">
                    <a:alpha val="73000"/>
                  </a:srgbClr>
                </a:gs>
                <a:gs pos="100000">
                  <a:srgbClr val="DDDDDD">
                    <a:gamma/>
                    <a:tint val="15686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2554" name="Line 32"/>
            <p:cNvSpPr>
              <a:spLocks noChangeShapeType="1"/>
            </p:cNvSpPr>
            <p:nvPr/>
          </p:nvSpPr>
          <p:spPr bwMode="auto">
            <a:xfrm>
              <a:off x="1292" y="1845"/>
              <a:ext cx="340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109" name="Rectangle 29"/>
            <p:cNvSpPr>
              <a:spLocks noChangeArrowheads="1"/>
            </p:cNvSpPr>
            <p:nvPr/>
          </p:nvSpPr>
          <p:spPr bwMode="auto">
            <a:xfrm>
              <a:off x="1292" y="1304"/>
              <a:ext cx="3402" cy="227"/>
            </a:xfrm>
            <a:prstGeom prst="rect">
              <a:avLst/>
            </a:prstGeom>
            <a:gradFill rotWithShape="1">
              <a:gsLst>
                <a:gs pos="0">
                  <a:srgbClr val="DDDDDD">
                    <a:gamma/>
                    <a:tint val="15686"/>
                    <a:invGamma/>
                  </a:srgbClr>
                </a:gs>
                <a:gs pos="50000">
                  <a:srgbClr val="DDDDDD">
                    <a:alpha val="73000"/>
                  </a:srgbClr>
                </a:gs>
                <a:gs pos="100000">
                  <a:srgbClr val="DDDDDD">
                    <a:gamma/>
                    <a:tint val="15686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2558" name="Rectangle 28"/>
            <p:cNvSpPr>
              <a:spLocks noChangeArrowheads="1"/>
            </p:cNvSpPr>
            <p:nvPr/>
          </p:nvSpPr>
          <p:spPr bwMode="auto">
            <a:xfrm>
              <a:off x="1292" y="1016"/>
              <a:ext cx="3402" cy="227"/>
            </a:xfrm>
            <a:prstGeom prst="rect">
              <a:avLst/>
            </a:prstGeom>
            <a:solidFill>
              <a:srgbClr val="FFC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59" name="Line 4"/>
            <p:cNvSpPr>
              <a:spLocks noChangeShapeType="1"/>
            </p:cNvSpPr>
            <p:nvPr/>
          </p:nvSpPr>
          <p:spPr bwMode="auto">
            <a:xfrm>
              <a:off x="1292" y="998"/>
              <a:ext cx="340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0" name="Line 5"/>
            <p:cNvSpPr>
              <a:spLocks noChangeShapeType="1"/>
            </p:cNvSpPr>
            <p:nvPr/>
          </p:nvSpPr>
          <p:spPr bwMode="auto">
            <a:xfrm>
              <a:off x="1289" y="1270"/>
              <a:ext cx="3411" cy="0"/>
            </a:xfrm>
            <a:prstGeom prst="line">
              <a:avLst/>
            </a:prstGeom>
            <a:noFill/>
            <a:ln w="38100" cmpd="dbl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1" name="Rectangle 6"/>
            <p:cNvSpPr>
              <a:spLocks noChangeArrowheads="1"/>
            </p:cNvSpPr>
            <p:nvPr/>
          </p:nvSpPr>
          <p:spPr bwMode="auto">
            <a:xfrm>
              <a:off x="1566" y="1044"/>
              <a:ext cx="103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400">
                  <a:latin typeface="HY헤드라인M" pitchFamily="18" charset="-127"/>
                  <a:ea typeface="HY헤드라인M" pitchFamily="18" charset="-127"/>
                </a:rPr>
                <a:t>구 분</a:t>
              </a:r>
            </a:p>
          </p:txBody>
        </p:sp>
        <p:sp>
          <p:nvSpPr>
            <p:cNvPr id="22562" name="Rectangle 7"/>
            <p:cNvSpPr>
              <a:spLocks noChangeArrowheads="1"/>
            </p:cNvSpPr>
            <p:nvPr/>
          </p:nvSpPr>
          <p:spPr bwMode="auto">
            <a:xfrm>
              <a:off x="3107" y="1044"/>
              <a:ext cx="1498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400">
                  <a:latin typeface="HY헤드라인M" pitchFamily="18" charset="-127"/>
                  <a:ea typeface="HY헤드라인M" pitchFamily="18" charset="-127"/>
                </a:rPr>
                <a:t>내 용</a:t>
              </a:r>
            </a:p>
          </p:txBody>
        </p:sp>
        <p:sp>
          <p:nvSpPr>
            <p:cNvPr id="22563" name="Rectangle 9"/>
            <p:cNvSpPr>
              <a:spLocks noChangeArrowheads="1"/>
            </p:cNvSpPr>
            <p:nvPr/>
          </p:nvSpPr>
          <p:spPr bwMode="auto">
            <a:xfrm>
              <a:off x="1532" y="1288"/>
              <a:ext cx="1043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400">
                  <a:latin typeface="HY헤드라인M" pitchFamily="18" charset="-127"/>
                  <a:ea typeface="HY헤드라인M" pitchFamily="18" charset="-127"/>
                </a:rPr>
                <a:t>1</a:t>
              </a:r>
              <a:r>
                <a:rPr lang="ko-KR" altLang="en-US" sz="1400">
                  <a:latin typeface="HY헤드라인M" pitchFamily="18" charset="-127"/>
                  <a:ea typeface="HY헤드라인M" pitchFamily="18" charset="-127"/>
                </a:rPr>
                <a:t>일 운행 횟수</a:t>
              </a:r>
            </a:p>
          </p:txBody>
        </p:sp>
        <p:sp>
          <p:nvSpPr>
            <p:cNvPr id="22564" name="Rectangle 10"/>
            <p:cNvSpPr>
              <a:spLocks noChangeArrowheads="1"/>
            </p:cNvSpPr>
            <p:nvPr/>
          </p:nvSpPr>
          <p:spPr bwMode="auto">
            <a:xfrm>
              <a:off x="3345" y="1288"/>
              <a:ext cx="1043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400">
                  <a:latin typeface="HY헤드라인M" pitchFamily="18" charset="-127"/>
                  <a:ea typeface="HY헤드라인M" pitchFamily="18" charset="-127"/>
                </a:rPr>
                <a:t>146 </a:t>
              </a:r>
              <a:r>
                <a:rPr lang="ko-KR" altLang="en-US" sz="1400">
                  <a:latin typeface="HY헤드라인M" pitchFamily="18" charset="-127"/>
                  <a:ea typeface="HY헤드라인M" pitchFamily="18" charset="-127"/>
                </a:rPr>
                <a:t>회</a:t>
              </a:r>
            </a:p>
          </p:txBody>
        </p:sp>
        <p:sp>
          <p:nvSpPr>
            <p:cNvPr id="22565" name="Rectangle 12"/>
            <p:cNvSpPr>
              <a:spLocks noChangeArrowheads="1"/>
            </p:cNvSpPr>
            <p:nvPr/>
          </p:nvSpPr>
          <p:spPr bwMode="auto">
            <a:xfrm>
              <a:off x="1521" y="1593"/>
              <a:ext cx="1043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1400">
                  <a:latin typeface="HY헤드라인M" pitchFamily="18" charset="-127"/>
                  <a:ea typeface="HY헤드라인M" pitchFamily="18" charset="-127"/>
                </a:rPr>
                <a:t>광고 기준 시간</a:t>
              </a:r>
            </a:p>
          </p:txBody>
        </p:sp>
        <p:sp>
          <p:nvSpPr>
            <p:cNvPr id="22566" name="Rectangle 13"/>
            <p:cNvSpPr>
              <a:spLocks noChangeArrowheads="1"/>
            </p:cNvSpPr>
            <p:nvPr/>
          </p:nvSpPr>
          <p:spPr bwMode="auto">
            <a:xfrm>
              <a:off x="3334" y="1593"/>
              <a:ext cx="1043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400">
                  <a:latin typeface="HY헤드라인M" pitchFamily="18" charset="-127"/>
                  <a:ea typeface="HY헤드라인M" pitchFamily="18" charset="-127"/>
                </a:rPr>
                <a:t>15 </a:t>
              </a:r>
              <a:r>
                <a:rPr lang="ko-KR" altLang="en-US" sz="1400">
                  <a:latin typeface="HY헤드라인M" pitchFamily="18" charset="-127"/>
                  <a:ea typeface="HY헤드라인M" pitchFamily="18" charset="-127"/>
                </a:rPr>
                <a:t>초</a:t>
              </a:r>
              <a:r>
                <a:rPr lang="en-US" altLang="ko-KR" sz="1400">
                  <a:latin typeface="HY헤드라인M" pitchFamily="18" charset="-127"/>
                  <a:ea typeface="HY헤드라인M" pitchFamily="18" charset="-127"/>
                </a:rPr>
                <a:t>/</a:t>
              </a:r>
              <a:r>
                <a:rPr lang="ko-KR" altLang="en-US" sz="1400">
                  <a:latin typeface="HY헤드라인M" pitchFamily="18" charset="-127"/>
                  <a:ea typeface="HY헤드라인M" pitchFamily="18" charset="-127"/>
                </a:rPr>
                <a:t>편도</a:t>
              </a:r>
              <a:r>
                <a:rPr lang="en-US" altLang="ko-KR" sz="1400">
                  <a:latin typeface="HY헤드라인M" pitchFamily="18" charset="-127"/>
                  <a:ea typeface="HY헤드라인M" pitchFamily="18" charset="-127"/>
                </a:rPr>
                <a:t>1</a:t>
              </a:r>
              <a:r>
                <a:rPr lang="ko-KR" altLang="en-US" sz="1400">
                  <a:latin typeface="HY헤드라인M" pitchFamily="18" charset="-127"/>
                  <a:ea typeface="HY헤드라인M" pitchFamily="18" charset="-127"/>
                </a:rPr>
                <a:t>회</a:t>
              </a:r>
            </a:p>
          </p:txBody>
        </p:sp>
        <p:sp>
          <p:nvSpPr>
            <p:cNvPr id="22567" name="Rectangle 15"/>
            <p:cNvSpPr>
              <a:spLocks noChangeArrowheads="1"/>
            </p:cNvSpPr>
            <p:nvPr/>
          </p:nvSpPr>
          <p:spPr bwMode="auto">
            <a:xfrm>
              <a:off x="1566" y="1893"/>
              <a:ext cx="1043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400">
                  <a:latin typeface="HY헤드라인M" pitchFamily="18" charset="-127"/>
                  <a:ea typeface="HY헤드라인M" pitchFamily="18" charset="-127"/>
                </a:rPr>
                <a:t>1</a:t>
              </a:r>
              <a:r>
                <a:rPr lang="ko-KR" altLang="en-US" sz="1400">
                  <a:latin typeface="HY헤드라인M" pitchFamily="18" charset="-127"/>
                  <a:ea typeface="HY헤드라인M" pitchFamily="18" charset="-127"/>
                </a:rPr>
                <a:t>일 모니터 표출횟수</a:t>
              </a:r>
            </a:p>
          </p:txBody>
        </p:sp>
        <p:sp>
          <p:nvSpPr>
            <p:cNvPr id="22568" name="Rectangle 16"/>
            <p:cNvSpPr>
              <a:spLocks noChangeArrowheads="1"/>
            </p:cNvSpPr>
            <p:nvPr/>
          </p:nvSpPr>
          <p:spPr bwMode="auto">
            <a:xfrm>
              <a:off x="3379" y="1893"/>
              <a:ext cx="1043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400">
                  <a:latin typeface="HY헤드라인M" pitchFamily="18" charset="-127"/>
                  <a:ea typeface="HY헤드라인M" pitchFamily="18" charset="-127"/>
                </a:rPr>
                <a:t>11,096 </a:t>
              </a:r>
              <a:r>
                <a:rPr lang="ko-KR" altLang="en-US" sz="1400">
                  <a:latin typeface="HY헤드라인M" pitchFamily="18" charset="-127"/>
                  <a:ea typeface="HY헤드라인M" pitchFamily="18" charset="-127"/>
                </a:rPr>
                <a:t>회</a:t>
              </a:r>
            </a:p>
          </p:txBody>
        </p:sp>
        <p:sp>
          <p:nvSpPr>
            <p:cNvPr id="22569" name="Rectangle 18"/>
            <p:cNvSpPr>
              <a:spLocks noChangeArrowheads="1"/>
            </p:cNvSpPr>
            <p:nvPr/>
          </p:nvSpPr>
          <p:spPr bwMode="auto">
            <a:xfrm>
              <a:off x="1511" y="2192"/>
              <a:ext cx="1178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400">
                  <a:latin typeface="HY헤드라인M" pitchFamily="18" charset="-127"/>
                  <a:ea typeface="HY헤드라인M" pitchFamily="18" charset="-127"/>
                </a:rPr>
                <a:t>1</a:t>
              </a:r>
              <a:r>
                <a:rPr lang="ko-KR" altLang="en-US" sz="1400">
                  <a:latin typeface="HY헤드라인M" pitchFamily="18" charset="-127"/>
                  <a:ea typeface="HY헤드라인M" pitchFamily="18" charset="-127"/>
                </a:rPr>
                <a:t>개월 모니터 표출횟수</a:t>
              </a:r>
            </a:p>
          </p:txBody>
        </p:sp>
        <p:sp>
          <p:nvSpPr>
            <p:cNvPr id="22570" name="Rectangle 19"/>
            <p:cNvSpPr>
              <a:spLocks noChangeArrowheads="1"/>
            </p:cNvSpPr>
            <p:nvPr/>
          </p:nvSpPr>
          <p:spPr bwMode="auto">
            <a:xfrm>
              <a:off x="3379" y="2192"/>
              <a:ext cx="1043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400">
                  <a:latin typeface="HY헤드라인M" pitchFamily="18" charset="-127"/>
                  <a:ea typeface="HY헤드라인M" pitchFamily="18" charset="-127"/>
                </a:rPr>
                <a:t>332,880 </a:t>
              </a:r>
              <a:r>
                <a:rPr lang="ko-KR" altLang="en-US" sz="1400">
                  <a:latin typeface="HY헤드라인M" pitchFamily="18" charset="-127"/>
                  <a:ea typeface="HY헤드라인M" pitchFamily="18" charset="-127"/>
                </a:rPr>
                <a:t>회</a:t>
              </a:r>
            </a:p>
          </p:txBody>
        </p:sp>
        <p:sp>
          <p:nvSpPr>
            <p:cNvPr id="22571" name="Rectangle 21"/>
            <p:cNvSpPr>
              <a:spLocks noChangeArrowheads="1"/>
            </p:cNvSpPr>
            <p:nvPr/>
          </p:nvSpPr>
          <p:spPr bwMode="auto">
            <a:xfrm>
              <a:off x="1429" y="2450"/>
              <a:ext cx="127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400">
                  <a:latin typeface="HY헤드라인M" pitchFamily="18" charset="-127"/>
                  <a:ea typeface="HY헤드라인M" pitchFamily="18" charset="-127"/>
                </a:rPr>
                <a:t>1</a:t>
              </a:r>
              <a:r>
                <a:rPr lang="ko-KR" altLang="en-US" sz="1400">
                  <a:latin typeface="HY헤드라인M" pitchFamily="18" charset="-127"/>
                  <a:ea typeface="HY헤드라인M" pitchFamily="18" charset="-127"/>
                </a:rPr>
                <a:t>개월 광고금액</a:t>
              </a:r>
            </a:p>
          </p:txBody>
        </p:sp>
        <p:sp>
          <p:nvSpPr>
            <p:cNvPr id="22572" name="Rectangle 22"/>
            <p:cNvSpPr>
              <a:spLocks noChangeArrowheads="1"/>
            </p:cNvSpPr>
            <p:nvPr/>
          </p:nvSpPr>
          <p:spPr bwMode="auto">
            <a:xfrm>
              <a:off x="3016" y="2450"/>
              <a:ext cx="1679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400">
                  <a:latin typeface="HY헤드라인M" pitchFamily="18" charset="-127"/>
                  <a:ea typeface="HY헤드라인M" pitchFamily="18" charset="-127"/>
                </a:rPr>
                <a:t>20,000,000 </a:t>
              </a:r>
              <a:r>
                <a:rPr lang="ko-KR" altLang="en-US" sz="1400">
                  <a:latin typeface="HY헤드라인M" pitchFamily="18" charset="-127"/>
                  <a:ea typeface="HY헤드라인M" pitchFamily="18" charset="-127"/>
                </a:rPr>
                <a:t>원</a:t>
              </a:r>
            </a:p>
          </p:txBody>
        </p:sp>
        <p:sp>
          <p:nvSpPr>
            <p:cNvPr id="22573" name="Line 23"/>
            <p:cNvSpPr>
              <a:spLocks noChangeShapeType="1"/>
            </p:cNvSpPr>
            <p:nvPr/>
          </p:nvSpPr>
          <p:spPr bwMode="auto">
            <a:xfrm>
              <a:off x="2992" y="998"/>
              <a:ext cx="0" cy="1724"/>
            </a:xfrm>
            <a:prstGeom prst="line">
              <a:avLst/>
            </a:prstGeom>
            <a:noFill/>
            <a:ln w="38100" cmpd="dbl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Line 30"/>
            <p:cNvSpPr>
              <a:spLocks noChangeShapeType="1"/>
            </p:cNvSpPr>
            <p:nvPr/>
          </p:nvSpPr>
          <p:spPr bwMode="auto">
            <a:xfrm>
              <a:off x="1292" y="1561"/>
              <a:ext cx="340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536" name="Text Box 44"/>
          <p:cNvSpPr txBox="1">
            <a:spLocks noChangeArrowheads="1"/>
          </p:cNvSpPr>
          <p:nvPr/>
        </p:nvSpPr>
        <p:spPr bwMode="auto">
          <a:xfrm>
            <a:off x="6516688" y="620713"/>
            <a:ext cx="100806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200">
                <a:latin typeface="HY헤드라인M" pitchFamily="18" charset="-127"/>
                <a:ea typeface="HY헤드라인M" pitchFamily="18" charset="-127"/>
              </a:rPr>
              <a:t>(VAT</a:t>
            </a:r>
            <a:r>
              <a:rPr lang="ko-KR" altLang="en-US" sz="1200">
                <a:latin typeface="HY헤드라인M" pitchFamily="18" charset="-127"/>
                <a:ea typeface="HY헤드라인M" pitchFamily="18" charset="-127"/>
              </a:rPr>
              <a:t>별도</a:t>
            </a:r>
            <a:r>
              <a:rPr lang="en-US" altLang="ko-KR" sz="120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22537" name="Text Box 46"/>
          <p:cNvSpPr txBox="1">
            <a:spLocks noChangeArrowheads="1"/>
          </p:cNvSpPr>
          <p:nvPr/>
        </p:nvSpPr>
        <p:spPr bwMode="auto">
          <a:xfrm>
            <a:off x="179388" y="5932488"/>
            <a:ext cx="66246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ko-KR" altLang="en-US" sz="1400" b="1" i="1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전국을 연결하는 </a:t>
            </a:r>
            <a:r>
              <a:rPr lang="en-US" altLang="ko-KR" sz="1400" b="1" i="1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KTX</a:t>
            </a:r>
            <a:r>
              <a:rPr lang="ko-KR" altLang="en-US" sz="1400" b="1" i="1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만의 길로 정성을 다해 귀사를 모시겠습니다</a:t>
            </a:r>
            <a:r>
              <a:rPr lang="en-US" altLang="ko-KR" sz="1400" b="1" i="1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22538" name="Text Box 47"/>
          <p:cNvSpPr txBox="1">
            <a:spLocks noChangeArrowheads="1"/>
          </p:cNvSpPr>
          <p:nvPr/>
        </p:nvSpPr>
        <p:spPr bwMode="auto">
          <a:xfrm>
            <a:off x="325438" y="4379913"/>
            <a:ext cx="3959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높은 주목도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, KTX</a:t>
            </a: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가 가진 광고 영향력 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-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날마다 증가하는 이용객 수와 실질적인 구매층 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-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고급스러운 매체와 함께 긍정적으로 전달되는 귀사의 메시지 </a:t>
            </a:r>
            <a:r>
              <a:rPr lang="en-US" altLang="ko-KR" sz="1000">
                <a:latin typeface="다음_Regular" pitchFamily="2" charset="-127"/>
                <a:ea typeface="HY헤드라인M" pitchFamily="18" charset="-127"/>
              </a:rPr>
              <a:t>–</a:t>
            </a:r>
            <a:endParaRPr lang="en-US" altLang="ko-KR" sz="1000">
              <a:latin typeface="HY헤드라인M" pitchFamily="18" charset="-127"/>
              <a:ea typeface="HY헤드라인M" pitchFamily="18" charset="-127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ko-KR" altLang="en-US" sz="1000">
                <a:latin typeface="HY헤드라인M" pitchFamily="18" charset="-127"/>
                <a:ea typeface="HY헤드라인M" pitchFamily="18" charset="-127"/>
              </a:rPr>
              <a:t>금액대비 고효율 매체 </a:t>
            </a:r>
            <a:r>
              <a:rPr lang="en-US" altLang="ko-KR" sz="1000">
                <a:latin typeface="HY헤드라인M" pitchFamily="18" charset="-127"/>
                <a:ea typeface="HY헤드라인M" pitchFamily="18" charset="-127"/>
              </a:rPr>
              <a:t>-</a:t>
            </a:r>
          </a:p>
          <a:p>
            <a:pPr algn="l">
              <a:lnSpc>
                <a:spcPct val="20000"/>
              </a:lnSpc>
              <a:spcBef>
                <a:spcPct val="50000"/>
              </a:spcBef>
            </a:pPr>
            <a:endParaRPr lang="en-US" altLang="ko-KR" sz="1000">
              <a:latin typeface="HY헤드라인M" pitchFamily="18" charset="-127"/>
              <a:ea typeface="HY헤드라인M" pitchFamily="18" charset="-127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ko-KR" altLang="en-US" sz="1600" b="1">
                <a:latin typeface="HY헤드라인M" pitchFamily="18" charset="-127"/>
                <a:ea typeface="HY헤드라인M" pitchFamily="18" charset="-127"/>
              </a:rPr>
              <a:t>바로 이것이</a:t>
            </a:r>
            <a:r>
              <a:rPr lang="ko-KR" altLang="en-US" sz="1600" b="1">
                <a:solidFill>
                  <a:srgbClr val="FF33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b="1">
                <a:latin typeface="HY헤드라인M" pitchFamily="18" charset="-127"/>
                <a:ea typeface="HY헤드라인M" pitchFamily="18" charset="-127"/>
              </a:rPr>
              <a:t>KTX</a:t>
            </a:r>
            <a:r>
              <a:rPr lang="ko-KR" altLang="en-US" sz="1600" b="1">
                <a:latin typeface="HY헤드라인M" pitchFamily="18" charset="-127"/>
                <a:ea typeface="HY헤드라인M" pitchFamily="18" charset="-127"/>
              </a:rPr>
              <a:t>를 선택하는 이유 </a:t>
            </a:r>
            <a:r>
              <a:rPr lang="en-US" altLang="ko-KR" sz="1600" b="1">
                <a:latin typeface="HY헤드라인M" pitchFamily="18" charset="-127"/>
                <a:ea typeface="HY헤드라인M" pitchFamily="18" charset="-127"/>
              </a:rPr>
              <a:t>!</a:t>
            </a:r>
          </a:p>
        </p:txBody>
      </p:sp>
      <p:sp>
        <p:nvSpPr>
          <p:cNvPr id="22539" name="직사각형 33"/>
          <p:cNvSpPr>
            <a:spLocks noChangeArrowheads="1"/>
          </p:cNvSpPr>
          <p:nvPr/>
        </p:nvSpPr>
        <p:spPr bwMode="auto">
          <a:xfrm>
            <a:off x="1785938" y="3214688"/>
            <a:ext cx="5786437" cy="500062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2540" name="Picture 25" descr="KTX외관_그레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4221163"/>
            <a:ext cx="216217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9817</TotalTime>
  <Words>1003</Words>
  <Application>Microsoft Office PowerPoint</Application>
  <PresentationFormat>화면 슬라이드 쇼(4:3)</PresentationFormat>
  <Paragraphs>159</Paragraphs>
  <Slides>10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10</vt:i4>
      </vt:variant>
    </vt:vector>
  </HeadingPairs>
  <TitlesOfParts>
    <vt:vector size="24" baseType="lpstr">
      <vt:lpstr>굴림</vt:lpstr>
      <vt:lpstr>Arial</vt:lpstr>
      <vt:lpstr>맑은 고딕</vt:lpstr>
      <vt:lpstr>HY헤드라인M</vt:lpstr>
      <vt:lpstr>다음_Regular</vt:lpstr>
      <vt:lpstr>Wingdings</vt:lpstr>
      <vt:lpstr>돋움</vt:lpstr>
      <vt:lpstr>다음_SemiBold</vt:lpstr>
      <vt:lpstr>HY그래픽M</vt:lpstr>
      <vt:lpstr>HY견명조</vt:lpstr>
      <vt:lpstr>기본 디자인</vt:lpstr>
      <vt:lpstr>1_기본 디자인</vt:lpstr>
      <vt:lpstr>Microsoft Office Excel 차트</vt:lpstr>
      <vt:lpstr>Microsoft Office Excel 97-2003 워크시트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yna</cp:lastModifiedBy>
  <cp:revision>393</cp:revision>
  <dcterms:created xsi:type="dcterms:W3CDTF">2007-07-13T05:45:34Z</dcterms:created>
  <dcterms:modified xsi:type="dcterms:W3CDTF">2016-01-13T00:44:26Z</dcterms:modified>
</cp:coreProperties>
</file>